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8" r:id="rId3"/>
    <p:sldId id="259" r:id="rId4"/>
    <p:sldId id="292" r:id="rId5"/>
    <p:sldId id="300" r:id="rId6"/>
    <p:sldId id="293" r:id="rId7"/>
    <p:sldId id="301" r:id="rId8"/>
    <p:sldId id="299" r:id="rId9"/>
    <p:sldId id="294" r:id="rId10"/>
    <p:sldId id="295" r:id="rId11"/>
    <p:sldId id="297" r:id="rId12"/>
    <p:sldId id="298" r:id="rId13"/>
    <p:sldId id="278"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ora Hanke" initials="NH" lastIdx="1" clrIdx="0"/>
  <p:cmAuthor id="1" name="N" initials="m"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478"/>
    <a:srgbClr val="1432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343" autoAdjust="0"/>
  </p:normalViewPr>
  <p:slideViewPr>
    <p:cSldViewPr>
      <p:cViewPr varScale="1">
        <p:scale>
          <a:sx n="79" d="100"/>
          <a:sy n="79" d="100"/>
        </p:scale>
        <p:origin x="1570"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96FDD2-3AB1-4409-8D54-DBF6AFE79F83}" type="datetimeFigureOut">
              <a:rPr lang="en-ZA" smtClean="0"/>
              <a:pPr/>
              <a:t>2017/05/23</a:t>
            </a:fld>
            <a:endParaRPr lang="en-Z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EAC663-DE60-4F3E-9AAD-A04EB2144CEA}" type="slidenum">
              <a:rPr lang="en-ZA" smtClean="0"/>
              <a:pPr/>
              <a:t>‹#›</a:t>
            </a:fld>
            <a:endParaRPr lang="en-ZA"/>
          </a:p>
        </p:txBody>
      </p:sp>
    </p:spTree>
    <p:extLst>
      <p:ext uri="{BB962C8B-B14F-4D97-AF65-F5344CB8AC3E}">
        <p14:creationId xmlns:p14="http://schemas.microsoft.com/office/powerpoint/2010/main" val="3633133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ZA" dirty="0" smtClean="0"/>
              <a:t>YWP-ZA was founded in 2008</a:t>
            </a:r>
            <a:endParaRPr lang="en-ZA" dirty="0"/>
          </a:p>
        </p:txBody>
      </p:sp>
      <p:sp>
        <p:nvSpPr>
          <p:cNvPr id="4" name="Slide Number Placeholder 3"/>
          <p:cNvSpPr>
            <a:spLocks noGrp="1"/>
          </p:cNvSpPr>
          <p:nvPr>
            <p:ph type="sldNum" sz="quarter" idx="10"/>
          </p:nvPr>
        </p:nvSpPr>
        <p:spPr/>
        <p:txBody>
          <a:bodyPr/>
          <a:lstStyle/>
          <a:p>
            <a:fld id="{82EAC663-DE60-4F3E-9AAD-A04EB2144CEA}" type="slidenum">
              <a:rPr lang="en-ZA" smtClean="0"/>
              <a:pPr/>
              <a:t>3</a:t>
            </a:fld>
            <a:endParaRPr lang="en-ZA"/>
          </a:p>
        </p:txBody>
      </p:sp>
    </p:spTree>
    <p:extLst>
      <p:ext uri="{BB962C8B-B14F-4D97-AF65-F5344CB8AC3E}">
        <p14:creationId xmlns:p14="http://schemas.microsoft.com/office/powerpoint/2010/main" val="2054440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ZA"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EAC663-DE60-4F3E-9AAD-A04EB2144CEA}" type="slidenum">
              <a:rPr lang="en-ZA" smtClean="0"/>
              <a:pPr/>
              <a:t>4</a:t>
            </a:fld>
            <a:endParaRPr lang="en-ZA"/>
          </a:p>
        </p:txBody>
      </p:sp>
    </p:spTree>
    <p:extLst>
      <p:ext uri="{BB962C8B-B14F-4D97-AF65-F5344CB8AC3E}">
        <p14:creationId xmlns:p14="http://schemas.microsoft.com/office/powerpoint/2010/main" val="3455170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ZA"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2EAC663-DE60-4F3E-9AAD-A04EB2144CEA}" type="slidenum">
              <a:rPr lang="en-ZA" smtClean="0"/>
              <a:pPr/>
              <a:t>5</a:t>
            </a:fld>
            <a:endParaRPr lang="en-ZA"/>
          </a:p>
        </p:txBody>
      </p:sp>
    </p:spTree>
    <p:extLst>
      <p:ext uri="{BB962C8B-B14F-4D97-AF65-F5344CB8AC3E}">
        <p14:creationId xmlns:p14="http://schemas.microsoft.com/office/powerpoint/2010/main" val="3359851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Z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ZA"/>
          </a:p>
        </p:txBody>
      </p:sp>
      <p:sp>
        <p:nvSpPr>
          <p:cNvPr id="4" name="Date Placeholder 3"/>
          <p:cNvSpPr>
            <a:spLocks noGrp="1"/>
          </p:cNvSpPr>
          <p:nvPr>
            <p:ph type="dt" sz="half" idx="10"/>
          </p:nvPr>
        </p:nvSpPr>
        <p:spPr/>
        <p:txBody>
          <a:bodyPr/>
          <a:lstStyle/>
          <a:p>
            <a:fld id="{02CEDACC-0AE6-4865-9C1E-CCEEDA26F344}" type="datetimeFigureOut">
              <a:rPr lang="en-ZA" smtClean="0"/>
              <a:pPr/>
              <a:t>2017/05/23</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5C11FB4-F382-461A-9A27-F0F08CC99F2F}" type="slidenum">
              <a:rPr lang="en-ZA" smtClean="0"/>
              <a:pPr/>
              <a:t>‹#›</a:t>
            </a:fld>
            <a:endParaRPr lang="en-ZA"/>
          </a:p>
        </p:txBody>
      </p:sp>
    </p:spTree>
    <p:extLst>
      <p:ext uri="{BB962C8B-B14F-4D97-AF65-F5344CB8AC3E}">
        <p14:creationId xmlns:p14="http://schemas.microsoft.com/office/powerpoint/2010/main" val="2278854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02CEDACC-0AE6-4865-9C1E-CCEEDA26F344}" type="datetimeFigureOut">
              <a:rPr lang="en-ZA" smtClean="0"/>
              <a:pPr/>
              <a:t>2017/05/23</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5C11FB4-F382-461A-9A27-F0F08CC99F2F}" type="slidenum">
              <a:rPr lang="en-ZA" smtClean="0"/>
              <a:pPr/>
              <a:t>‹#›</a:t>
            </a:fld>
            <a:endParaRPr lang="en-ZA"/>
          </a:p>
        </p:txBody>
      </p:sp>
    </p:spTree>
    <p:extLst>
      <p:ext uri="{BB962C8B-B14F-4D97-AF65-F5344CB8AC3E}">
        <p14:creationId xmlns:p14="http://schemas.microsoft.com/office/powerpoint/2010/main" val="2098982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02CEDACC-0AE6-4865-9C1E-CCEEDA26F344}" type="datetimeFigureOut">
              <a:rPr lang="en-ZA" smtClean="0"/>
              <a:pPr/>
              <a:t>2017/05/23</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5C11FB4-F382-461A-9A27-F0F08CC99F2F}" type="slidenum">
              <a:rPr lang="en-ZA" smtClean="0"/>
              <a:pPr/>
              <a:t>‹#›</a:t>
            </a:fld>
            <a:endParaRPr lang="en-ZA"/>
          </a:p>
        </p:txBody>
      </p:sp>
    </p:spTree>
    <p:extLst>
      <p:ext uri="{BB962C8B-B14F-4D97-AF65-F5344CB8AC3E}">
        <p14:creationId xmlns:p14="http://schemas.microsoft.com/office/powerpoint/2010/main" val="3467223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02CEDACC-0AE6-4865-9C1E-CCEEDA26F344}" type="datetimeFigureOut">
              <a:rPr lang="en-ZA" smtClean="0"/>
              <a:pPr/>
              <a:t>2017/05/23</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5C11FB4-F382-461A-9A27-F0F08CC99F2F}" type="slidenum">
              <a:rPr lang="en-ZA" smtClean="0"/>
              <a:pPr/>
              <a:t>‹#›</a:t>
            </a:fld>
            <a:endParaRPr lang="en-ZA"/>
          </a:p>
        </p:txBody>
      </p:sp>
    </p:spTree>
    <p:extLst>
      <p:ext uri="{BB962C8B-B14F-4D97-AF65-F5344CB8AC3E}">
        <p14:creationId xmlns:p14="http://schemas.microsoft.com/office/powerpoint/2010/main" val="940310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Z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CEDACC-0AE6-4865-9C1E-CCEEDA26F344}" type="datetimeFigureOut">
              <a:rPr lang="en-ZA" smtClean="0"/>
              <a:pPr/>
              <a:t>2017/05/23</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C5C11FB4-F382-461A-9A27-F0F08CC99F2F}" type="slidenum">
              <a:rPr lang="en-ZA" smtClean="0"/>
              <a:pPr/>
              <a:t>‹#›</a:t>
            </a:fld>
            <a:endParaRPr lang="en-ZA"/>
          </a:p>
        </p:txBody>
      </p:sp>
    </p:spTree>
    <p:extLst>
      <p:ext uri="{BB962C8B-B14F-4D97-AF65-F5344CB8AC3E}">
        <p14:creationId xmlns:p14="http://schemas.microsoft.com/office/powerpoint/2010/main" val="605003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sz="half" idx="10"/>
          </p:nvPr>
        </p:nvSpPr>
        <p:spPr/>
        <p:txBody>
          <a:bodyPr/>
          <a:lstStyle/>
          <a:p>
            <a:fld id="{02CEDACC-0AE6-4865-9C1E-CCEEDA26F344}" type="datetimeFigureOut">
              <a:rPr lang="en-ZA" smtClean="0"/>
              <a:pPr/>
              <a:t>2017/05/23</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C5C11FB4-F382-461A-9A27-F0F08CC99F2F}" type="slidenum">
              <a:rPr lang="en-ZA" smtClean="0"/>
              <a:pPr/>
              <a:t>‹#›</a:t>
            </a:fld>
            <a:endParaRPr lang="en-ZA"/>
          </a:p>
        </p:txBody>
      </p:sp>
    </p:spTree>
    <p:extLst>
      <p:ext uri="{BB962C8B-B14F-4D97-AF65-F5344CB8AC3E}">
        <p14:creationId xmlns:p14="http://schemas.microsoft.com/office/powerpoint/2010/main" val="3908227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Z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sz="half" idx="10"/>
          </p:nvPr>
        </p:nvSpPr>
        <p:spPr/>
        <p:txBody>
          <a:bodyPr/>
          <a:lstStyle/>
          <a:p>
            <a:fld id="{02CEDACC-0AE6-4865-9C1E-CCEEDA26F344}" type="datetimeFigureOut">
              <a:rPr lang="en-ZA" smtClean="0"/>
              <a:pPr/>
              <a:t>2017/05/23</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C5C11FB4-F382-461A-9A27-F0F08CC99F2F}" type="slidenum">
              <a:rPr lang="en-ZA" smtClean="0"/>
              <a:pPr/>
              <a:t>‹#›</a:t>
            </a:fld>
            <a:endParaRPr lang="en-ZA"/>
          </a:p>
        </p:txBody>
      </p:sp>
    </p:spTree>
    <p:extLst>
      <p:ext uri="{BB962C8B-B14F-4D97-AF65-F5344CB8AC3E}">
        <p14:creationId xmlns:p14="http://schemas.microsoft.com/office/powerpoint/2010/main" val="631163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sz="half" idx="10"/>
          </p:nvPr>
        </p:nvSpPr>
        <p:spPr/>
        <p:txBody>
          <a:bodyPr/>
          <a:lstStyle/>
          <a:p>
            <a:fld id="{02CEDACC-0AE6-4865-9C1E-CCEEDA26F344}" type="datetimeFigureOut">
              <a:rPr lang="en-ZA" smtClean="0"/>
              <a:pPr/>
              <a:t>2017/05/23</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C5C11FB4-F382-461A-9A27-F0F08CC99F2F}" type="slidenum">
              <a:rPr lang="en-ZA" smtClean="0"/>
              <a:pPr/>
              <a:t>‹#›</a:t>
            </a:fld>
            <a:endParaRPr lang="en-ZA"/>
          </a:p>
        </p:txBody>
      </p:sp>
    </p:spTree>
    <p:extLst>
      <p:ext uri="{BB962C8B-B14F-4D97-AF65-F5344CB8AC3E}">
        <p14:creationId xmlns:p14="http://schemas.microsoft.com/office/powerpoint/2010/main" val="925054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CEDACC-0AE6-4865-9C1E-CCEEDA26F344}" type="datetimeFigureOut">
              <a:rPr lang="en-ZA" smtClean="0"/>
              <a:pPr/>
              <a:t>2017/05/23</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C5C11FB4-F382-461A-9A27-F0F08CC99F2F}" type="slidenum">
              <a:rPr lang="en-ZA" smtClean="0"/>
              <a:pPr/>
              <a:t>‹#›</a:t>
            </a:fld>
            <a:endParaRPr lang="en-ZA"/>
          </a:p>
        </p:txBody>
      </p:sp>
    </p:spTree>
    <p:extLst>
      <p:ext uri="{BB962C8B-B14F-4D97-AF65-F5344CB8AC3E}">
        <p14:creationId xmlns:p14="http://schemas.microsoft.com/office/powerpoint/2010/main" val="4091420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Z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CEDACC-0AE6-4865-9C1E-CCEEDA26F344}" type="datetimeFigureOut">
              <a:rPr lang="en-ZA" smtClean="0"/>
              <a:pPr/>
              <a:t>2017/05/23</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C5C11FB4-F382-461A-9A27-F0F08CC99F2F}" type="slidenum">
              <a:rPr lang="en-ZA" smtClean="0"/>
              <a:pPr/>
              <a:t>‹#›</a:t>
            </a:fld>
            <a:endParaRPr lang="en-ZA"/>
          </a:p>
        </p:txBody>
      </p:sp>
    </p:spTree>
    <p:extLst>
      <p:ext uri="{BB962C8B-B14F-4D97-AF65-F5344CB8AC3E}">
        <p14:creationId xmlns:p14="http://schemas.microsoft.com/office/powerpoint/2010/main" val="714410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Z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Z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CEDACC-0AE6-4865-9C1E-CCEEDA26F344}" type="datetimeFigureOut">
              <a:rPr lang="en-ZA" smtClean="0"/>
              <a:pPr/>
              <a:t>2017/05/23</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C5C11FB4-F382-461A-9A27-F0F08CC99F2F}" type="slidenum">
              <a:rPr lang="en-ZA" smtClean="0"/>
              <a:pPr/>
              <a:t>‹#›</a:t>
            </a:fld>
            <a:endParaRPr lang="en-ZA"/>
          </a:p>
        </p:txBody>
      </p:sp>
    </p:spTree>
    <p:extLst>
      <p:ext uri="{BB962C8B-B14F-4D97-AF65-F5344CB8AC3E}">
        <p14:creationId xmlns:p14="http://schemas.microsoft.com/office/powerpoint/2010/main" val="71889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Z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EDACC-0AE6-4865-9C1E-CCEEDA26F344}" type="datetimeFigureOut">
              <a:rPr lang="en-ZA" smtClean="0"/>
              <a:pPr/>
              <a:t>2017/05/23</a:t>
            </a:fld>
            <a:endParaRPr lang="en-Z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C11FB4-F382-461A-9A27-F0F08CC99F2F}" type="slidenum">
              <a:rPr lang="en-ZA" smtClean="0"/>
              <a:pPr/>
              <a:t>‹#›</a:t>
            </a:fld>
            <a:endParaRPr lang="en-ZA"/>
          </a:p>
        </p:txBody>
      </p:sp>
    </p:spTree>
    <p:extLst>
      <p:ext uri="{BB962C8B-B14F-4D97-AF65-F5344CB8AC3E}">
        <p14:creationId xmlns:p14="http://schemas.microsoft.com/office/powerpoint/2010/main" val="1835208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hyperlink" Target="http://lowvelder.co.za/wp-content/uploads/sites/44/2015/08/100_3118.jpg" TargetMode="Externa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5769" b="5042"/>
          <a:stretch/>
        </p:blipFill>
        <p:spPr>
          <a:xfrm>
            <a:off x="-3221" y="712721"/>
            <a:ext cx="6587999" cy="3912773"/>
          </a:xfrm>
          <a:prstGeom prst="rect">
            <a:avLst/>
          </a:prstGeom>
        </p:spPr>
      </p:pic>
      <p:sp>
        <p:nvSpPr>
          <p:cNvPr id="2" name="Titel 1"/>
          <p:cNvSpPr txBox="1">
            <a:spLocks/>
          </p:cNvSpPr>
          <p:nvPr/>
        </p:nvSpPr>
        <p:spPr>
          <a:xfrm>
            <a:off x="-3219" y="3717032"/>
            <a:ext cx="6587999" cy="908462"/>
          </a:xfrm>
          <a:prstGeom prst="rect">
            <a:avLst/>
          </a:prstGeom>
          <a:solidFill>
            <a:srgbClr val="00AEEF">
              <a:alpha val="95000"/>
            </a:srgbClr>
          </a:solidFill>
          <a:ln>
            <a:noFill/>
          </a:ln>
        </p:spPr>
        <p:txBody>
          <a:bodyPr vert="horz" lIns="540000" tIns="180000" rIns="180000" bIns="180000" rtlCol="0" anchor="ctr" anchorCtr="0">
            <a:noAutofit/>
          </a:bodyPr>
          <a:lstStyle>
            <a:lvl1pPr algn="l" defTabSz="457200" rtl="0" eaLnBrk="1" latinLnBrk="0" hangingPunct="1">
              <a:lnSpc>
                <a:spcPct val="100000"/>
              </a:lnSpc>
              <a:spcBef>
                <a:spcPct val="0"/>
              </a:spcBef>
              <a:buNone/>
              <a:defRPr sz="3200" b="1" kern="1200" cap="none" spc="100" baseline="0">
                <a:solidFill>
                  <a:schemeClr val="bg1"/>
                </a:solidFill>
                <a:latin typeface="Arial"/>
                <a:ea typeface="+mj-ea"/>
                <a:cs typeface="+mj-cs"/>
              </a:defRPr>
            </a:lvl1pPr>
          </a:lstStyle>
          <a:p>
            <a:pPr>
              <a:lnSpc>
                <a:spcPct val="115000"/>
              </a:lnSpc>
              <a:spcAft>
                <a:spcPts val="1000"/>
              </a:spcAft>
            </a:pPr>
            <a:r>
              <a:rPr lang="en-ZA" dirty="0">
                <a:latin typeface="AkzidenzGrotesk"/>
                <a:ea typeface="Calibri"/>
                <a:cs typeface="Times New Roman"/>
              </a:rPr>
              <a:t>South African Young Water Professionals (</a:t>
            </a:r>
            <a:r>
              <a:rPr lang="en-ZA" dirty="0" smtClean="0">
                <a:latin typeface="AkzidenzGrotesk"/>
                <a:ea typeface="Calibri"/>
                <a:cs typeface="Times New Roman"/>
              </a:rPr>
              <a:t>YWP-ZA</a:t>
            </a:r>
            <a:r>
              <a:rPr lang="en-ZA" dirty="0">
                <a:latin typeface="AkzidenzGrotesk"/>
                <a:ea typeface="Calibri"/>
                <a:cs typeface="Times New Roman"/>
              </a:rPr>
              <a:t>)</a:t>
            </a:r>
            <a:endParaRPr lang="en-ZA" dirty="0">
              <a:effectLst/>
              <a:latin typeface="Calibri"/>
              <a:ea typeface="Calibri"/>
              <a:cs typeface="Times New Roman"/>
            </a:endParaRPr>
          </a:p>
        </p:txBody>
      </p:sp>
      <p:sp>
        <p:nvSpPr>
          <p:cNvPr id="3" name="Untertitel 2"/>
          <p:cNvSpPr txBox="1">
            <a:spLocks/>
          </p:cNvSpPr>
          <p:nvPr/>
        </p:nvSpPr>
        <p:spPr>
          <a:xfrm>
            <a:off x="15368" y="4874610"/>
            <a:ext cx="6587999" cy="429166"/>
          </a:xfrm>
          <a:prstGeom prst="rect">
            <a:avLst/>
          </a:prstGeom>
          <a:solidFill>
            <a:srgbClr val="00AEEF">
              <a:alpha val="95000"/>
            </a:srgbClr>
          </a:solidFill>
          <a:ln>
            <a:noFill/>
          </a:ln>
        </p:spPr>
        <p:txBody>
          <a:bodyPr vert="horz" lIns="540000" tIns="180000" rIns="180000" bIns="180000" rtlCol="0" anchor="ctr" anchorCtr="0">
            <a:noAutofit/>
          </a:bodyPr>
          <a:lstStyle>
            <a:lvl1pPr marL="0" indent="0" algn="l" defTabSz="457200" rtl="0" eaLnBrk="1" latinLnBrk="0" hangingPunct="1">
              <a:spcBef>
                <a:spcPct val="20000"/>
              </a:spcBef>
              <a:buClr>
                <a:schemeClr val="accent1"/>
              </a:buClr>
              <a:buFont typeface="Arial"/>
              <a:buNone/>
              <a:defRPr sz="1300" b="1" kern="1200" cap="all" spc="100" baseline="0">
                <a:solidFill>
                  <a:srgbClr val="FFFFFF"/>
                </a:solidFill>
                <a:latin typeface="Arial"/>
                <a:ea typeface="+mn-ea"/>
                <a:cs typeface="+mn-cs"/>
              </a:defRPr>
            </a:lvl1pPr>
            <a:lvl2pPr marL="457200" indent="0" algn="ctr" defTabSz="457200" rtl="0" eaLnBrk="1" latinLnBrk="0" hangingPunct="1">
              <a:spcBef>
                <a:spcPct val="20000"/>
              </a:spcBef>
              <a:buClr>
                <a:schemeClr val="accent1"/>
              </a:buClr>
              <a:buFont typeface="Arial"/>
              <a:buNone/>
              <a:defRPr sz="2000" kern="1200">
                <a:solidFill>
                  <a:schemeClr val="tx1">
                    <a:tint val="75000"/>
                  </a:schemeClr>
                </a:solidFill>
                <a:latin typeface="Arial"/>
                <a:ea typeface="+mn-ea"/>
                <a:cs typeface="+mn-cs"/>
              </a:defRPr>
            </a:lvl2pPr>
            <a:lvl3pPr marL="914400" indent="0" algn="ctr" defTabSz="457200" rtl="0" eaLnBrk="1" latinLnBrk="0" hangingPunct="1">
              <a:spcBef>
                <a:spcPct val="20000"/>
              </a:spcBef>
              <a:buClr>
                <a:schemeClr val="accent1"/>
              </a:buClr>
              <a:buFont typeface="Arial"/>
              <a:buNone/>
              <a:tabLst/>
              <a:defRPr sz="1800" kern="1200">
                <a:solidFill>
                  <a:schemeClr val="tx1">
                    <a:tint val="75000"/>
                  </a:schemeClr>
                </a:solidFill>
                <a:latin typeface="Arial"/>
                <a:ea typeface="+mn-ea"/>
                <a:cs typeface="+mn-cs"/>
              </a:defRPr>
            </a:lvl3pPr>
            <a:lvl4pPr marL="1371600" indent="0" algn="ctr" defTabSz="457200" rtl="0" eaLnBrk="1" latinLnBrk="0" hangingPunct="1">
              <a:spcBef>
                <a:spcPct val="20000"/>
              </a:spcBef>
              <a:buClr>
                <a:schemeClr val="accent1"/>
              </a:buClr>
              <a:buFont typeface="Arial"/>
              <a:buNone/>
              <a:defRPr sz="1600" kern="1200">
                <a:solidFill>
                  <a:schemeClr val="tx1">
                    <a:tint val="75000"/>
                  </a:schemeClr>
                </a:solidFill>
                <a:latin typeface="Arial"/>
                <a:ea typeface="+mn-ea"/>
                <a:cs typeface="+mn-cs"/>
              </a:defRPr>
            </a:lvl4pPr>
            <a:lvl5pPr marL="1828800" indent="0" algn="ctr" defTabSz="457200" rtl="0" eaLnBrk="1" latinLnBrk="0" hangingPunct="1">
              <a:spcBef>
                <a:spcPct val="20000"/>
              </a:spcBef>
              <a:buClr>
                <a:schemeClr val="accent1"/>
              </a:buClr>
              <a:buFont typeface="Arial"/>
              <a:buNone/>
              <a:defRPr sz="1600" kern="1200">
                <a:solidFill>
                  <a:schemeClr val="tx1">
                    <a:tint val="75000"/>
                  </a:schemeClr>
                </a:solidFill>
                <a:latin typeface="Arial"/>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115000"/>
              </a:lnSpc>
              <a:spcAft>
                <a:spcPts val="1000"/>
              </a:spcAft>
            </a:pPr>
            <a:r>
              <a:rPr lang="en-US" sz="1400" b="0" dirty="0" smtClean="0">
                <a:latin typeface="Akzidenz Grotesk BE" pitchFamily="34" charset="0"/>
                <a:ea typeface="Calibri"/>
                <a:cs typeface="Times New Roman"/>
              </a:rPr>
              <a:t>22 march 2017</a:t>
            </a:r>
            <a:endParaRPr kumimoji="0" lang="en-US" sz="1300" b="0" i="0" u="none" strike="noStrike" kern="1200" cap="all" spc="100" normalizeH="0" baseline="0" noProof="0" dirty="0">
              <a:ln>
                <a:noFill/>
              </a:ln>
              <a:solidFill>
                <a:srgbClr val="FFFFFF"/>
              </a:solidFill>
              <a:effectLst/>
              <a:uLnTx/>
              <a:uFillTx/>
              <a:latin typeface="Akzidenz Grotesk BE"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6959" y="188640"/>
            <a:ext cx="2229636" cy="1368152"/>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644" t="5760" r="4888" b="6318"/>
          <a:stretch/>
        </p:blipFill>
        <p:spPr>
          <a:xfrm>
            <a:off x="7179116" y="5229200"/>
            <a:ext cx="1964884" cy="157190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818" y="5473670"/>
            <a:ext cx="1503457" cy="119675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3" y="1"/>
            <a:ext cx="6588001" cy="3717031"/>
          </a:xfrm>
          <a:prstGeom prst="rect">
            <a:avLst/>
          </a:prstGeom>
        </p:spPr>
      </p:pic>
    </p:spTree>
    <p:extLst>
      <p:ext uri="{BB962C8B-B14F-4D97-AF65-F5344CB8AC3E}">
        <p14:creationId xmlns:p14="http://schemas.microsoft.com/office/powerpoint/2010/main" val="3384513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8417" y="334052"/>
            <a:ext cx="1642890" cy="100811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644" t="5760" r="4888" b="6318"/>
          <a:stretch/>
        </p:blipFill>
        <p:spPr>
          <a:xfrm>
            <a:off x="7575995" y="5630686"/>
            <a:ext cx="1532836" cy="1226269"/>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962872"/>
            <a:ext cx="1086882" cy="865158"/>
          </a:xfrm>
          <a:prstGeom prst="rect">
            <a:avLst/>
          </a:prstGeom>
        </p:spPr>
      </p:pic>
      <p:sp>
        <p:nvSpPr>
          <p:cNvPr id="6" name="Title 1"/>
          <p:cNvSpPr txBox="1">
            <a:spLocks/>
          </p:cNvSpPr>
          <p:nvPr/>
        </p:nvSpPr>
        <p:spPr>
          <a:xfrm>
            <a:off x="408354" y="334963"/>
            <a:ext cx="6820063" cy="8206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500" b="1" kern="0" cap="all" spc="100">
                <a:solidFill>
                  <a:srgbClr val="00AEF0"/>
                </a:solidFill>
                <a:latin typeface="Arial"/>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nl-NL" sz="2500" b="1" i="0" u="none" strike="noStrike" kern="0" cap="all" spc="100" normalizeH="0" baseline="0" noProof="0" dirty="0">
              <a:ln>
                <a:noFill/>
              </a:ln>
              <a:solidFill>
                <a:srgbClr val="00AEF0"/>
              </a:solidFill>
              <a:effectLst/>
              <a:uLnTx/>
              <a:uFillTx/>
              <a:latin typeface="Arial"/>
              <a:ea typeface="+mj-ea"/>
              <a:cs typeface="+mj-cs"/>
            </a:endParaRPr>
          </a:p>
        </p:txBody>
      </p:sp>
      <p:sp>
        <p:nvSpPr>
          <p:cNvPr id="7" name="Title 6"/>
          <p:cNvSpPr>
            <a:spLocks noGrp="1"/>
          </p:cNvSpPr>
          <p:nvPr>
            <p:ph type="title"/>
          </p:nvPr>
        </p:nvSpPr>
        <p:spPr/>
        <p:txBody>
          <a:bodyPr>
            <a:normAutofit/>
          </a:bodyPr>
          <a:lstStyle/>
          <a:p>
            <a:pPr algn="l"/>
            <a:r>
              <a:rPr lang="en-ZA" sz="2500" dirty="0">
                <a:solidFill>
                  <a:srgbClr val="00B0F0"/>
                </a:solidFill>
                <a:latin typeface="AkzidenzGrotesk" panose="02000806030000020004" pitchFamily="2" charset="0"/>
              </a:rPr>
              <a:t>CHANGING PRACTICE PROJECT</a:t>
            </a:r>
          </a:p>
        </p:txBody>
      </p:sp>
      <p:pic>
        <p:nvPicPr>
          <p:cNvPr id="8" name="Content Placeholder 7" descr="Pollution in Olifants River">
            <a:hlinkClick r:id="rId5"/>
          </p:cNvPr>
          <p:cNvPicPr>
            <a:picLocks noGrp="1"/>
          </p:cNvPicPr>
          <p:nvPr>
            <p:ph sz="half" idx="2"/>
          </p:nvPr>
        </p:nvPicPr>
        <p:blipFill>
          <a:blip r:embed="rId6">
            <a:extLst>
              <a:ext uri="{28A0092B-C50C-407E-A947-70E740481C1C}">
                <a14:useLocalDpi xmlns:a14="http://schemas.microsoft.com/office/drawing/2010/main" val="0"/>
              </a:ext>
            </a:extLst>
          </a:blip>
          <a:srcRect/>
          <a:stretch>
            <a:fillRect/>
          </a:stretch>
        </p:blipFill>
        <p:spPr bwMode="auto">
          <a:xfrm>
            <a:off x="408354" y="1203296"/>
            <a:ext cx="4091638" cy="3161808"/>
          </a:xfrm>
          <a:prstGeom prst="rect">
            <a:avLst/>
          </a:prstGeom>
          <a:noFill/>
          <a:ln>
            <a:noFill/>
          </a:ln>
        </p:spPr>
      </p:pic>
      <p:sp>
        <p:nvSpPr>
          <p:cNvPr id="5" name="Rectangle 4"/>
          <p:cNvSpPr/>
          <p:nvPr/>
        </p:nvSpPr>
        <p:spPr>
          <a:xfrm>
            <a:off x="4548838" y="1342164"/>
            <a:ext cx="4451146" cy="4401205"/>
          </a:xfrm>
          <a:prstGeom prst="rect">
            <a:avLst/>
          </a:prstGeom>
        </p:spPr>
        <p:txBody>
          <a:bodyPr wrap="square">
            <a:spAutoFit/>
          </a:bodyPr>
          <a:lstStyle/>
          <a:p>
            <a:pPr marL="342900" lvl="0" indent="-342900">
              <a:spcAft>
                <a:spcPts val="0"/>
              </a:spcAft>
              <a:buFont typeface="Arial" panose="020B0604020202020204" pitchFamily="34" charset="0"/>
              <a:buChar char="•"/>
            </a:pPr>
            <a:r>
              <a:rPr lang="en-US" sz="14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What is happening? </a:t>
            </a:r>
            <a:r>
              <a:rPr lang="en-US" sz="1400" b="1" dirty="0">
                <a:solidFill>
                  <a:srgbClr val="FF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Dead fish as a results of pollution in the lower </a:t>
            </a:r>
            <a:r>
              <a:rPr lang="en-US" sz="1400" b="1" dirty="0" err="1">
                <a:solidFill>
                  <a:srgbClr val="FF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Olifants</a:t>
            </a:r>
            <a:r>
              <a:rPr lang="en-US" sz="1400" b="1" dirty="0">
                <a:solidFill>
                  <a:srgbClr val="FF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River Catchment</a:t>
            </a:r>
            <a:endParaRPr lang="en-ZA" sz="1400" dirty="0">
              <a:solidFill>
                <a:srgbClr val="FF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spcAft>
                <a:spcPts val="0"/>
              </a:spcAft>
              <a:buFont typeface="Arial" panose="020B0604020202020204" pitchFamily="34" charset="0"/>
              <a:buChar char="•"/>
            </a:pPr>
            <a:r>
              <a:rPr lang="en-US" sz="14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If there are people in the photograph, who are the people, what are they doing?</a:t>
            </a:r>
            <a:endParaRPr lang="en-ZA" sz="14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spcAft>
                <a:spcPts val="0"/>
              </a:spcAft>
              <a:buFont typeface="Arial" panose="020B0604020202020204" pitchFamily="34" charset="0"/>
              <a:buChar char="•"/>
              <a:tabLst>
                <a:tab pos="457200" algn="l"/>
              </a:tabLst>
            </a:pPr>
            <a:r>
              <a:rPr lang="en-US" sz="14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How does this picture relate to your Change Project? </a:t>
            </a:r>
            <a:r>
              <a:rPr lang="en-US" sz="1400" b="1" dirty="0">
                <a:solidFill>
                  <a:srgbClr val="FF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River water contamination is one of the focal point of my change project and this proves that there is already an existing problem in the catchment that need to be addressed.</a:t>
            </a:r>
            <a:r>
              <a:rPr lang="en-US" sz="1400" dirty="0">
                <a:solidFill>
                  <a:srgbClr val="FF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a:t>
            </a:r>
            <a:endParaRPr lang="en-US" sz="1400" dirty="0" smtClean="0">
              <a:solidFill>
                <a:srgbClr val="FF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spcAft>
                <a:spcPts val="0"/>
              </a:spcAft>
              <a:buFont typeface="Arial" panose="020B0604020202020204" pitchFamily="34" charset="0"/>
              <a:buChar char="•"/>
              <a:tabLst>
                <a:tab pos="457200" algn="l"/>
              </a:tabLst>
            </a:pPr>
            <a:r>
              <a:rPr lang="en-GB" sz="1400" dirty="0" smtClean="0">
                <a:latin typeface="Times New Roman" panose="02020603050405020304" pitchFamily="18" charset="0"/>
                <a:ea typeface="Calibri" panose="020F0502020204030204" pitchFamily="34" charset="0"/>
                <a:cs typeface="Times New Roman" panose="02020603050405020304" pitchFamily="18" charset="0"/>
              </a:rPr>
              <a:t>Does </a:t>
            </a:r>
            <a:r>
              <a:rPr lang="en-GB" sz="1400" dirty="0">
                <a:latin typeface="Times New Roman" panose="02020603050405020304" pitchFamily="18" charset="0"/>
                <a:ea typeface="Calibri" panose="020F0502020204030204" pitchFamily="34" charset="0"/>
                <a:cs typeface="Times New Roman" panose="02020603050405020304" pitchFamily="18" charset="0"/>
              </a:rPr>
              <a:t>the picture represent a specific challenge you or others may face? What is this challenge? OR does it represent how you are responding to the challenge? If so, what is your response? </a:t>
            </a:r>
            <a:r>
              <a:rPr lang="en-GB" sz="1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It represents a challenge, Companies discharge hazardous waste unlawfully into river system, and for example the fish in the picture died of contamination caused by </a:t>
            </a:r>
            <a:r>
              <a:rPr lang="en-GB" sz="1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Bosveld</a:t>
            </a:r>
            <a:r>
              <a:rPr lang="en-GB" sz="1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Phosphates (Pty) discharges into the river in the Phalaborwa area of the </a:t>
            </a:r>
            <a:r>
              <a:rPr lang="en-GB" sz="1400" b="1" dirty="0" err="1">
                <a:solidFill>
                  <a:srgbClr val="FF0000"/>
                </a:solidFill>
                <a:latin typeface="Times New Roman" panose="02020603050405020304" pitchFamily="18" charset="0"/>
                <a:ea typeface="Calibri" panose="020F0502020204030204" pitchFamily="34" charset="0"/>
                <a:cs typeface="Times New Roman" panose="02020603050405020304" pitchFamily="18" charset="0"/>
              </a:rPr>
              <a:t>Olifants</a:t>
            </a:r>
            <a:r>
              <a:rPr lang="en-GB" sz="1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Therefore, there is a need to monitor what mining and processing plants are discharging into river systems.</a:t>
            </a:r>
            <a:endParaRPr lang="en-ZA" sz="1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60193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8417" y="334052"/>
            <a:ext cx="1642890" cy="100811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644" t="5760" r="4888" b="6318"/>
          <a:stretch/>
        </p:blipFill>
        <p:spPr>
          <a:xfrm>
            <a:off x="7812360" y="5812286"/>
            <a:ext cx="1532836" cy="1226269"/>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962872"/>
            <a:ext cx="1086882" cy="865158"/>
          </a:xfrm>
          <a:prstGeom prst="rect">
            <a:avLst/>
          </a:prstGeom>
        </p:spPr>
      </p:pic>
      <p:sp>
        <p:nvSpPr>
          <p:cNvPr id="6" name="Title 1"/>
          <p:cNvSpPr txBox="1">
            <a:spLocks/>
          </p:cNvSpPr>
          <p:nvPr/>
        </p:nvSpPr>
        <p:spPr>
          <a:xfrm>
            <a:off x="408354" y="334963"/>
            <a:ext cx="6820063" cy="8206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500" b="1" kern="0" cap="all" spc="100">
                <a:solidFill>
                  <a:srgbClr val="00AEF0"/>
                </a:solidFill>
                <a:latin typeface="Arial"/>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nl-NL" sz="2500" b="1" i="0" u="none" strike="noStrike" kern="0" cap="all" spc="100" normalizeH="0" baseline="0" noProof="0" dirty="0">
              <a:ln>
                <a:noFill/>
              </a:ln>
              <a:solidFill>
                <a:srgbClr val="00AEF0"/>
              </a:solidFill>
              <a:effectLst/>
              <a:uLnTx/>
              <a:uFillTx/>
              <a:latin typeface="Arial"/>
              <a:ea typeface="+mj-ea"/>
              <a:cs typeface="+mj-cs"/>
            </a:endParaRPr>
          </a:p>
        </p:txBody>
      </p:sp>
      <p:sp>
        <p:nvSpPr>
          <p:cNvPr id="7" name="Title 6"/>
          <p:cNvSpPr>
            <a:spLocks noGrp="1"/>
          </p:cNvSpPr>
          <p:nvPr>
            <p:ph type="title"/>
          </p:nvPr>
        </p:nvSpPr>
        <p:spPr/>
        <p:txBody>
          <a:bodyPr>
            <a:normAutofit/>
          </a:bodyPr>
          <a:lstStyle/>
          <a:p>
            <a:pPr algn="l"/>
            <a:r>
              <a:rPr lang="en-ZA" sz="2500" dirty="0">
                <a:solidFill>
                  <a:srgbClr val="00B0F0"/>
                </a:solidFill>
                <a:latin typeface="AkzidenzGrotesk" panose="02000806030000020004" pitchFamily="2" charset="0"/>
              </a:rPr>
              <a:t>CHANGING PRACTICE PROJECT</a:t>
            </a:r>
          </a:p>
        </p:txBody>
      </p:sp>
      <p:pic>
        <p:nvPicPr>
          <p:cNvPr id="10" name="Picture 9" descr="C:\Users\Fhumulani.Mathivha\AppData\Local\Microsoft\Windows\Temporary Internet Files\Content.Outlook\SND0S0MP\IMG_9326 (003).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4984" y="1176192"/>
            <a:ext cx="3398356" cy="2153139"/>
          </a:xfrm>
          <a:prstGeom prst="rect">
            <a:avLst/>
          </a:prstGeom>
          <a:noFill/>
          <a:ln>
            <a:noFill/>
          </a:ln>
        </p:spPr>
      </p:pic>
      <p:pic>
        <p:nvPicPr>
          <p:cNvPr id="11" name="Picture 10" descr="C:\Users\Fhumulani.Mathivha\AppData\Local\Microsoft\Windows\Temporary Internet Files\Content.Outlook\SND0S0MP\IMG_9349 (002).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4984" y="3329332"/>
            <a:ext cx="3398356" cy="2482954"/>
          </a:xfrm>
          <a:prstGeom prst="rect">
            <a:avLst/>
          </a:prstGeom>
          <a:noFill/>
          <a:ln>
            <a:noFill/>
          </a:ln>
        </p:spPr>
      </p:pic>
      <p:sp>
        <p:nvSpPr>
          <p:cNvPr id="12" name="Rectangle 11"/>
          <p:cNvSpPr/>
          <p:nvPr/>
        </p:nvSpPr>
        <p:spPr>
          <a:xfrm>
            <a:off x="3803340" y="1193461"/>
            <a:ext cx="4572000" cy="2893100"/>
          </a:xfrm>
          <a:prstGeom prst="rect">
            <a:avLst/>
          </a:prstGeom>
        </p:spPr>
        <p:txBody>
          <a:bodyPr>
            <a:spAutoFit/>
          </a:bodyPr>
          <a:lstStyle/>
          <a:p>
            <a:pPr marL="342900" lvl="0" indent="-342900">
              <a:spcAft>
                <a:spcPts val="0"/>
              </a:spcAft>
              <a:buFont typeface="Arial" panose="020B0604020202020204" pitchFamily="34" charset="0"/>
              <a:buChar char="•"/>
            </a:pPr>
            <a:r>
              <a:rPr lang="en-US" sz="1400" dirty="0">
                <a:solidFill>
                  <a:srgbClr val="000000"/>
                </a:solidFill>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What is happening?</a:t>
            </a:r>
            <a:r>
              <a:rPr lang="en-US" sz="1400" dirty="0">
                <a:solidFill>
                  <a:srgbClr val="000000"/>
                </a:solidFill>
                <a:uFill>
                  <a:solidFill>
                    <a:srgbClr val="000000"/>
                  </a:solidFill>
                </a:uFill>
                <a:latin typeface="Cambria" panose="02040503050406030204" pitchFamily="18" charset="0"/>
                <a:ea typeface="Cambria" panose="02040503050406030204" pitchFamily="18" charset="0"/>
                <a:cs typeface="Cambria" panose="02040503050406030204" pitchFamily="18" charset="0"/>
              </a:rPr>
              <a:t> </a:t>
            </a:r>
            <a:r>
              <a:rPr lang="en-US" sz="1400" b="1" dirty="0" smtClean="0">
                <a:solidFill>
                  <a:srgbClr val="FF0000"/>
                </a:solidFill>
                <a:uFill>
                  <a:solidFill>
                    <a:srgbClr val="000000"/>
                  </a:solidFill>
                </a:uFill>
                <a:latin typeface="Cambria" panose="02040503050406030204" pitchFamily="18" charset="0"/>
                <a:ea typeface="Cambria" panose="02040503050406030204" pitchFamily="18" charset="0"/>
                <a:cs typeface="Cambria" panose="02040503050406030204" pitchFamily="18" charset="0"/>
              </a:rPr>
              <a:t>Biomonitoring in the lower catchment area of the </a:t>
            </a:r>
            <a:r>
              <a:rPr lang="en-US" sz="1400" b="1" dirty="0" err="1" smtClean="0">
                <a:solidFill>
                  <a:srgbClr val="FF0000"/>
                </a:solidFill>
                <a:uFill>
                  <a:solidFill>
                    <a:srgbClr val="000000"/>
                  </a:solidFill>
                </a:uFill>
                <a:latin typeface="Cambria" panose="02040503050406030204" pitchFamily="18" charset="0"/>
                <a:ea typeface="Cambria" panose="02040503050406030204" pitchFamily="18" charset="0"/>
                <a:cs typeface="Cambria" panose="02040503050406030204" pitchFamily="18" charset="0"/>
              </a:rPr>
              <a:t>Olifants</a:t>
            </a:r>
            <a:r>
              <a:rPr lang="en-US" sz="1400" b="1" dirty="0" smtClean="0">
                <a:solidFill>
                  <a:srgbClr val="FF0000"/>
                </a:solidFill>
                <a:uFill>
                  <a:solidFill>
                    <a:srgbClr val="000000"/>
                  </a:solidFill>
                </a:uFill>
                <a:latin typeface="Cambria" panose="02040503050406030204" pitchFamily="18" charset="0"/>
                <a:ea typeface="Cambria" panose="02040503050406030204" pitchFamily="18" charset="0"/>
                <a:cs typeface="Cambria" panose="02040503050406030204" pitchFamily="18" charset="0"/>
              </a:rPr>
              <a:t> River</a:t>
            </a:r>
            <a:endParaRPr lang="en-ZA" sz="1600" dirty="0">
              <a:solidFill>
                <a:srgbClr val="000000"/>
              </a:solidFill>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pPr marL="342900" lvl="0" indent="-342900">
              <a:spcAft>
                <a:spcPts val="0"/>
              </a:spcAft>
              <a:buFont typeface="Arial" panose="020B0604020202020204" pitchFamily="34" charset="0"/>
              <a:buChar char="•"/>
            </a:pPr>
            <a:r>
              <a:rPr lang="en-US" sz="1400" dirty="0">
                <a:solidFill>
                  <a:srgbClr val="000000"/>
                </a:solidFill>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If there are people in the photograph, who are the people, what are they doing</a:t>
            </a:r>
            <a:r>
              <a:rPr lang="en-US" sz="1400" dirty="0" smtClean="0">
                <a:solidFill>
                  <a:srgbClr val="000000"/>
                </a:solidFill>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 </a:t>
            </a:r>
            <a:r>
              <a:rPr lang="en-US" sz="1400" b="1" dirty="0" smtClean="0">
                <a:solidFill>
                  <a:srgbClr val="FF0000"/>
                </a:solidFill>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Thabo and Mulweli (YWP-Limpopo) from AWARD</a:t>
            </a:r>
            <a:endParaRPr lang="en-ZA" sz="1600" b="1" dirty="0">
              <a:solidFill>
                <a:srgbClr val="FF0000"/>
              </a:solidFill>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pPr marL="342900" lvl="0" indent="-342900">
              <a:spcAft>
                <a:spcPts val="0"/>
              </a:spcAft>
              <a:buFont typeface="Arial" panose="020B0604020202020204" pitchFamily="34" charset="0"/>
              <a:buChar char="•"/>
              <a:tabLst>
                <a:tab pos="457200" algn="l"/>
              </a:tabLst>
            </a:pPr>
            <a:r>
              <a:rPr lang="en-US" sz="1400" dirty="0">
                <a:solidFill>
                  <a:srgbClr val="000000"/>
                </a:solidFill>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How does this picture relate to your Change Project? </a:t>
            </a:r>
            <a:r>
              <a:rPr lang="en-ZA" sz="1400" b="1" dirty="0" smtClean="0">
                <a:solidFill>
                  <a:srgbClr val="FF0000"/>
                </a:solidFill>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Biomonitoring is an indicator of river health.</a:t>
            </a:r>
            <a:endParaRPr lang="en-ZA" sz="1600" dirty="0">
              <a:solidFill>
                <a:srgbClr val="000000"/>
              </a:solidFill>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a:p>
            <a:pPr marL="342900" lvl="0" indent="-342900">
              <a:spcAft>
                <a:spcPts val="0"/>
              </a:spcAft>
              <a:buFont typeface="Arial" panose="020B0604020202020204" pitchFamily="34" charset="0"/>
              <a:buChar char="•"/>
              <a:tabLst>
                <a:tab pos="457200" algn="l"/>
              </a:tabLst>
            </a:pPr>
            <a:r>
              <a:rPr lang="en-US" sz="1400" dirty="0">
                <a:solidFill>
                  <a:srgbClr val="000000"/>
                </a:solidFill>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Does the picture represent a specific challenge you or others may face? What is this challenge? OR does it represent how you are responding to the challenge? If so, what is your response? </a:t>
            </a:r>
            <a:r>
              <a:rPr lang="en-US" sz="1400" b="1" dirty="0" smtClean="0">
                <a:solidFill>
                  <a:srgbClr val="FF0000"/>
                </a:solidFill>
                <a:uFill>
                  <a:solidFill>
                    <a:srgbClr val="000000"/>
                  </a:solidFill>
                </a:uFill>
                <a:latin typeface="Times New Roman" panose="02020603050405020304" pitchFamily="18" charset="0"/>
                <a:ea typeface="Cambria" panose="02040503050406030204" pitchFamily="18" charset="0"/>
                <a:cs typeface="Cambria" panose="02040503050406030204" pitchFamily="18" charset="0"/>
              </a:rPr>
              <a:t>This responds to the challenge of water contamination in the lower catchment:::</a:t>
            </a:r>
            <a:endParaRPr lang="en-ZA" sz="1600"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26746346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08354" y="334963"/>
            <a:ext cx="6820063" cy="8206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500" b="1" kern="0" cap="all" spc="100">
                <a:solidFill>
                  <a:srgbClr val="00AEF0"/>
                </a:solidFill>
                <a:latin typeface="Arial"/>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nl-NL" sz="2500" b="1" i="0" u="none" strike="noStrike" kern="0" cap="all" spc="100" normalizeH="0" baseline="0" noProof="0" dirty="0">
              <a:ln>
                <a:noFill/>
              </a:ln>
              <a:solidFill>
                <a:srgbClr val="00AEF0"/>
              </a:solidFill>
              <a:effectLst/>
              <a:uLnTx/>
              <a:uFillTx/>
              <a:latin typeface="Arial"/>
              <a:ea typeface="+mj-ea"/>
              <a:cs typeface="+mj-cs"/>
            </a:endParaRPr>
          </a:p>
        </p:txBody>
      </p:sp>
      <p:pic>
        <p:nvPicPr>
          <p:cNvPr id="10" name="Content Placeholder 3"/>
          <p:cNvPicPr>
            <a:picLocks noGrp="1" noChangeAspect="1"/>
          </p:cNvPicPr>
          <p:nvPr>
            <p:ph idx="1"/>
          </p:nvPr>
        </p:nvPicPr>
        <p:blipFill>
          <a:blip r:embed="rId2"/>
          <a:stretch>
            <a:fillRect/>
          </a:stretch>
        </p:blipFill>
        <p:spPr>
          <a:xfrm>
            <a:off x="179512" y="188640"/>
            <a:ext cx="8784975" cy="6552728"/>
          </a:xfrm>
          <a:prstGeom prst="rect">
            <a:avLst/>
          </a:prstGeom>
        </p:spPr>
      </p:pic>
    </p:spTree>
    <p:extLst>
      <p:ext uri="{BB962C8B-B14F-4D97-AF65-F5344CB8AC3E}">
        <p14:creationId xmlns:p14="http://schemas.microsoft.com/office/powerpoint/2010/main" val="18172029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8417" y="334052"/>
            <a:ext cx="1642890" cy="100811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644" t="5760" r="4888" b="6318"/>
          <a:stretch/>
        </p:blipFill>
        <p:spPr>
          <a:xfrm>
            <a:off x="7812360" y="5812286"/>
            <a:ext cx="1532836" cy="1226269"/>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962872"/>
            <a:ext cx="1086882" cy="865158"/>
          </a:xfrm>
          <a:prstGeom prst="rect">
            <a:avLst/>
          </a:prstGeom>
        </p:spPr>
      </p:pic>
      <p:sp>
        <p:nvSpPr>
          <p:cNvPr id="6" name="Title 1"/>
          <p:cNvSpPr txBox="1">
            <a:spLocks/>
          </p:cNvSpPr>
          <p:nvPr/>
        </p:nvSpPr>
        <p:spPr>
          <a:xfrm>
            <a:off x="408354" y="334963"/>
            <a:ext cx="6820063" cy="8206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500" b="1" kern="0" cap="all" spc="100">
                <a:solidFill>
                  <a:srgbClr val="00AEF0"/>
                </a:solidFill>
                <a:latin typeface="Arial"/>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nl-NL" sz="2500" b="1" i="0" u="none" strike="noStrike" kern="0" cap="all" spc="100" normalizeH="0" baseline="0" noProof="0" dirty="0">
              <a:ln>
                <a:noFill/>
              </a:ln>
              <a:solidFill>
                <a:srgbClr val="00AEF0"/>
              </a:solidFill>
              <a:effectLst/>
              <a:uLnTx/>
              <a:uFillTx/>
              <a:latin typeface="Arial"/>
              <a:ea typeface="+mj-ea"/>
              <a:cs typeface="+mj-cs"/>
            </a:endParaRPr>
          </a:p>
        </p:txBody>
      </p:sp>
      <p:sp>
        <p:nvSpPr>
          <p:cNvPr id="7" name="Title 6"/>
          <p:cNvSpPr>
            <a:spLocks noGrp="1"/>
          </p:cNvSpPr>
          <p:nvPr>
            <p:ph type="title"/>
          </p:nvPr>
        </p:nvSpPr>
        <p:spPr/>
        <p:txBody>
          <a:bodyPr>
            <a:normAutofit/>
          </a:bodyPr>
          <a:lstStyle/>
          <a:p>
            <a:pPr algn="l"/>
            <a:r>
              <a:rPr lang="en-ZA" sz="2500" dirty="0" smtClean="0">
                <a:solidFill>
                  <a:srgbClr val="00B0F0"/>
                </a:solidFill>
                <a:latin typeface="AkzidenzGrotesk" panose="02000806030000020004" pitchFamily="2" charset="0"/>
              </a:rPr>
              <a:t>STAY IN TOUCH</a:t>
            </a:r>
            <a:endParaRPr lang="en-ZA" sz="2500" dirty="0">
              <a:solidFill>
                <a:srgbClr val="00B0F0"/>
              </a:solidFill>
              <a:latin typeface="AkzidenzGrotesk" panose="02000806030000020004" pitchFamily="2" charset="0"/>
            </a:endParaRPr>
          </a:p>
        </p:txBody>
      </p:sp>
      <p:sp>
        <p:nvSpPr>
          <p:cNvPr id="12" name="Content Placeholder 7"/>
          <p:cNvSpPr>
            <a:spLocks noGrp="1"/>
          </p:cNvSpPr>
          <p:nvPr>
            <p:ph sz="half" idx="2"/>
          </p:nvPr>
        </p:nvSpPr>
        <p:spPr>
          <a:xfrm>
            <a:off x="542924" y="1557338"/>
            <a:ext cx="8133531" cy="3815878"/>
          </a:xfrm>
        </p:spPr>
        <p:txBody>
          <a:bodyPr>
            <a:normAutofit fontScale="85000" lnSpcReduction="10000"/>
          </a:bodyPr>
          <a:lstStyle/>
          <a:p>
            <a:pPr marL="0" indent="0">
              <a:lnSpc>
                <a:spcPct val="150000"/>
              </a:lnSpc>
              <a:buClr>
                <a:srgbClr val="00B0F0"/>
              </a:buClr>
              <a:buNone/>
              <a:defRPr/>
            </a:pPr>
            <a:r>
              <a:rPr lang="en-ZA" sz="2000" dirty="0" smtClean="0">
                <a:solidFill>
                  <a:schemeClr val="tx1">
                    <a:lumMod val="85000"/>
                    <a:lumOff val="15000"/>
                  </a:schemeClr>
                </a:solidFill>
                <a:latin typeface="Akzidenz Grotesk BE" pitchFamily="34" charset="0"/>
              </a:rPr>
              <a:t>Sign up to our newsletter for event updates, job openings and upcoming conferences:</a:t>
            </a:r>
            <a:endParaRPr lang="en-ZA" sz="2200" dirty="0" smtClean="0">
              <a:solidFill>
                <a:schemeClr val="tx1">
                  <a:lumMod val="85000"/>
                  <a:lumOff val="15000"/>
                </a:schemeClr>
              </a:solidFill>
              <a:latin typeface="Akzidenz Grotesk BE" pitchFamily="34" charset="0"/>
            </a:endParaRPr>
          </a:p>
          <a:p>
            <a:pPr marL="0" indent="0" algn="ctr">
              <a:lnSpc>
                <a:spcPct val="150000"/>
              </a:lnSpc>
              <a:buClr>
                <a:srgbClr val="00B0F0"/>
              </a:buClr>
              <a:buNone/>
              <a:defRPr/>
            </a:pPr>
            <a:r>
              <a:rPr lang="en-ZA" sz="3200" b="1" dirty="0" smtClean="0">
                <a:solidFill>
                  <a:srgbClr val="00B0F0"/>
                </a:solidFill>
                <a:latin typeface="Akzidenz Grotesk BE" pitchFamily="34" charset="0"/>
              </a:rPr>
              <a:t>www.ywp-za.org</a:t>
            </a:r>
          </a:p>
          <a:p>
            <a:pPr marL="0" indent="0">
              <a:lnSpc>
                <a:spcPct val="150000"/>
              </a:lnSpc>
              <a:buClr>
                <a:srgbClr val="00B0F0"/>
              </a:buClr>
              <a:buNone/>
              <a:defRPr/>
            </a:pPr>
            <a:endParaRPr lang="en-ZA" sz="2000" dirty="0" smtClean="0">
              <a:solidFill>
                <a:schemeClr val="tx1">
                  <a:lumMod val="85000"/>
                  <a:lumOff val="15000"/>
                </a:schemeClr>
              </a:solidFill>
              <a:latin typeface="Akzidenz Grotesk BE" pitchFamily="34" charset="0"/>
            </a:endParaRPr>
          </a:p>
          <a:p>
            <a:pPr marL="0" indent="0">
              <a:lnSpc>
                <a:spcPct val="150000"/>
              </a:lnSpc>
              <a:buClr>
                <a:srgbClr val="00B0F0"/>
              </a:buClr>
              <a:buNone/>
              <a:defRPr/>
            </a:pPr>
            <a:r>
              <a:rPr lang="en-ZA" sz="2000" dirty="0" smtClean="0">
                <a:solidFill>
                  <a:schemeClr val="tx1">
                    <a:lumMod val="85000"/>
                    <a:lumOff val="15000"/>
                  </a:schemeClr>
                </a:solidFill>
                <a:latin typeface="Akzidenz Grotesk BE" pitchFamily="34" charset="0"/>
              </a:rPr>
              <a:t>Our </a:t>
            </a:r>
            <a:r>
              <a:rPr lang="en-ZA" sz="2000" dirty="0">
                <a:solidFill>
                  <a:schemeClr val="tx1">
                    <a:lumMod val="85000"/>
                    <a:lumOff val="15000"/>
                  </a:schemeClr>
                </a:solidFill>
                <a:latin typeface="Akzidenz Grotesk BE" pitchFamily="34" charset="0"/>
              </a:rPr>
              <a:t>contact details: </a:t>
            </a:r>
            <a:r>
              <a:rPr lang="en-ZA" sz="2000" dirty="0">
                <a:solidFill>
                  <a:srgbClr val="00B0F0"/>
                </a:solidFill>
                <a:latin typeface="Akzidenz Grotesk BE" pitchFamily="34" charset="0"/>
              </a:rPr>
              <a:t>http://www.ywp-za.org/contact.html</a:t>
            </a:r>
            <a:endParaRPr lang="en-ZA" sz="2000" dirty="0" smtClean="0">
              <a:solidFill>
                <a:srgbClr val="00B0F0"/>
              </a:solidFill>
              <a:latin typeface="Akzidenz Grotesk BE" pitchFamily="34" charset="0"/>
            </a:endParaRPr>
          </a:p>
          <a:p>
            <a:pPr marL="0" indent="0">
              <a:lnSpc>
                <a:spcPct val="150000"/>
              </a:lnSpc>
              <a:buClr>
                <a:srgbClr val="00B0F0"/>
              </a:buClr>
              <a:buNone/>
              <a:defRPr/>
            </a:pPr>
            <a:r>
              <a:rPr lang="en-ZA" sz="2000" dirty="0" smtClean="0">
                <a:solidFill>
                  <a:schemeClr val="tx1">
                    <a:lumMod val="85000"/>
                    <a:lumOff val="15000"/>
                  </a:schemeClr>
                </a:solidFill>
                <a:latin typeface="Akzidenz Grotesk BE" pitchFamily="34" charset="0"/>
              </a:rPr>
              <a:t>Facebook as </a:t>
            </a:r>
            <a:r>
              <a:rPr lang="en-ZA" sz="2000" dirty="0" smtClean="0">
                <a:solidFill>
                  <a:srgbClr val="00B0F0"/>
                </a:solidFill>
                <a:latin typeface="Akzidenz Grotesk BE" pitchFamily="34" charset="0"/>
              </a:rPr>
              <a:t>YWP ZA</a:t>
            </a:r>
          </a:p>
          <a:p>
            <a:pPr marL="0" indent="0">
              <a:lnSpc>
                <a:spcPct val="150000"/>
              </a:lnSpc>
              <a:buClr>
                <a:srgbClr val="00B0F0"/>
              </a:buClr>
              <a:buNone/>
              <a:defRPr/>
            </a:pPr>
            <a:r>
              <a:rPr lang="en-ZA" sz="2000" dirty="0" smtClean="0">
                <a:solidFill>
                  <a:schemeClr val="tx1">
                    <a:lumMod val="85000"/>
                    <a:lumOff val="15000"/>
                  </a:schemeClr>
                </a:solidFill>
                <a:latin typeface="Akzidenz Grotesk BE" pitchFamily="34" charset="0"/>
              </a:rPr>
              <a:t>Twitter </a:t>
            </a:r>
            <a:r>
              <a:rPr lang="en-ZA" sz="2000" dirty="0" smtClean="0">
                <a:solidFill>
                  <a:srgbClr val="00B0F0"/>
                </a:solidFill>
                <a:latin typeface="Akzidenz Grotesk BE" pitchFamily="34" charset="0"/>
              </a:rPr>
              <a:t>@YWPZA</a:t>
            </a:r>
          </a:p>
          <a:p>
            <a:pPr marL="0" indent="0">
              <a:lnSpc>
                <a:spcPct val="150000"/>
              </a:lnSpc>
              <a:buClr>
                <a:srgbClr val="00B0F0"/>
              </a:buClr>
              <a:buNone/>
              <a:defRPr/>
            </a:pPr>
            <a:r>
              <a:rPr lang="en-US" sz="2000" dirty="0" err="1" smtClean="0">
                <a:latin typeface="Akzidenz Grotesk BE" pitchFamily="34" charset="0"/>
              </a:rPr>
              <a:t>Github</a:t>
            </a:r>
            <a:r>
              <a:rPr lang="en-US" sz="2000" dirty="0" smtClean="0">
                <a:solidFill>
                  <a:srgbClr val="00B0F0"/>
                </a:solidFill>
                <a:latin typeface="Akzidenz Grotesk BE" pitchFamily="34" charset="0"/>
              </a:rPr>
              <a:t> https</a:t>
            </a:r>
            <a:r>
              <a:rPr lang="en-US" sz="2000" dirty="0">
                <a:solidFill>
                  <a:srgbClr val="00B0F0"/>
                </a:solidFill>
                <a:latin typeface="Akzidenz Grotesk BE" pitchFamily="34" charset="0"/>
              </a:rPr>
              <a:t>://github.com/arreyves/Changing-Practice-Project-YWP-Limpopo</a:t>
            </a:r>
            <a:endParaRPr lang="en-ZA" sz="2000" dirty="0">
              <a:solidFill>
                <a:srgbClr val="00B0F0"/>
              </a:solidFill>
              <a:latin typeface="Akzidenz Grotesk BE" pitchFamily="34" charset="0"/>
            </a:endParaRPr>
          </a:p>
          <a:p>
            <a:pPr marL="0" indent="0">
              <a:lnSpc>
                <a:spcPct val="150000"/>
              </a:lnSpc>
              <a:buClr>
                <a:srgbClr val="00B0F0"/>
              </a:buClr>
              <a:buNone/>
              <a:defRPr/>
            </a:pPr>
            <a:endParaRPr lang="en-ZA" sz="2000" dirty="0">
              <a:solidFill>
                <a:srgbClr val="00B0F0"/>
              </a:solidFill>
              <a:latin typeface="Akzidenz Grotesk BE" pitchFamily="34" charset="0"/>
            </a:endParaRPr>
          </a:p>
        </p:txBody>
      </p:sp>
    </p:spTree>
    <p:extLst>
      <p:ext uri="{BB962C8B-B14F-4D97-AF65-F5344CB8AC3E}">
        <p14:creationId xmlns:p14="http://schemas.microsoft.com/office/powerpoint/2010/main" val="31670457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8417" y="334052"/>
            <a:ext cx="1642890" cy="100811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644" t="5760" r="4888" b="6318"/>
          <a:stretch/>
        </p:blipFill>
        <p:spPr>
          <a:xfrm>
            <a:off x="7812360" y="5812286"/>
            <a:ext cx="1532836" cy="1226269"/>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962872"/>
            <a:ext cx="1086882" cy="865158"/>
          </a:xfrm>
          <a:prstGeom prst="rect">
            <a:avLst/>
          </a:prstGeom>
        </p:spPr>
      </p:pic>
      <p:sp>
        <p:nvSpPr>
          <p:cNvPr id="6" name="Title 1"/>
          <p:cNvSpPr txBox="1">
            <a:spLocks/>
          </p:cNvSpPr>
          <p:nvPr/>
        </p:nvSpPr>
        <p:spPr>
          <a:xfrm>
            <a:off x="408354" y="334963"/>
            <a:ext cx="6820063" cy="8206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500" b="1" kern="0" cap="all" spc="100">
                <a:solidFill>
                  <a:srgbClr val="00AEF0"/>
                </a:solidFill>
                <a:latin typeface="Arial"/>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nl-NL" sz="2500" b="1" i="0" u="none" strike="noStrike" kern="0" cap="all" spc="100" normalizeH="0" baseline="0" noProof="0" dirty="0">
              <a:ln>
                <a:noFill/>
              </a:ln>
              <a:solidFill>
                <a:srgbClr val="00AEF0"/>
              </a:solidFill>
              <a:effectLst/>
              <a:uLnTx/>
              <a:uFillTx/>
              <a:latin typeface="Arial"/>
              <a:ea typeface="+mj-ea"/>
              <a:cs typeface="+mj-cs"/>
            </a:endParaRPr>
          </a:p>
        </p:txBody>
      </p:sp>
      <p:sp>
        <p:nvSpPr>
          <p:cNvPr id="7" name="Title 6"/>
          <p:cNvSpPr>
            <a:spLocks noGrp="1"/>
          </p:cNvSpPr>
          <p:nvPr>
            <p:ph type="title"/>
          </p:nvPr>
        </p:nvSpPr>
        <p:spPr/>
        <p:txBody>
          <a:bodyPr>
            <a:normAutofit/>
          </a:bodyPr>
          <a:lstStyle/>
          <a:p>
            <a:endParaRPr lang="en-ZA" sz="2500" dirty="0">
              <a:solidFill>
                <a:srgbClr val="00B0F0"/>
              </a:solidFill>
              <a:latin typeface="AkzidenzGrotesk" panose="02000806030000020004" pitchFamily="2" charset="0"/>
            </a:endParaRPr>
          </a:p>
        </p:txBody>
      </p:sp>
      <p:sp>
        <p:nvSpPr>
          <p:cNvPr id="8" name="Content Placeholder 7"/>
          <p:cNvSpPr>
            <a:spLocks noGrp="1"/>
          </p:cNvSpPr>
          <p:nvPr>
            <p:ph idx="1"/>
          </p:nvPr>
        </p:nvSpPr>
        <p:spPr/>
        <p:txBody>
          <a:bodyPr>
            <a:normAutofit/>
          </a:bodyPr>
          <a:lstStyle/>
          <a:p>
            <a:pPr marL="0" indent="0" algn="ctr">
              <a:buNone/>
            </a:pPr>
            <a:endParaRPr lang="en-ZA" sz="4000" dirty="0" smtClean="0"/>
          </a:p>
          <a:p>
            <a:pPr marL="0" indent="0" algn="ctr">
              <a:buNone/>
            </a:pPr>
            <a:endParaRPr lang="en-ZA" sz="4000" dirty="0"/>
          </a:p>
          <a:p>
            <a:pPr marL="0" indent="0" algn="ctr">
              <a:buNone/>
            </a:pPr>
            <a:r>
              <a:rPr lang="en-ZA" sz="4000" b="1" dirty="0" smtClean="0">
                <a:solidFill>
                  <a:srgbClr val="00B0F0"/>
                </a:solidFill>
                <a:latin typeface="AkzidenzGrotesk" panose="02000806030000020004" pitchFamily="2" charset="0"/>
              </a:rPr>
              <a:t>Who are the YWP-ZA?</a:t>
            </a:r>
            <a:endParaRPr lang="en-ZA" sz="4000" b="1" dirty="0">
              <a:solidFill>
                <a:srgbClr val="00B0F0"/>
              </a:solidFill>
              <a:latin typeface="AkzidenzGrotesk" panose="02000806030000020004" pitchFamily="2" charset="0"/>
            </a:endParaRPr>
          </a:p>
        </p:txBody>
      </p:sp>
    </p:spTree>
    <p:extLst>
      <p:ext uri="{BB962C8B-B14F-4D97-AF65-F5344CB8AC3E}">
        <p14:creationId xmlns:p14="http://schemas.microsoft.com/office/powerpoint/2010/main" val="8285920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8417" y="334052"/>
            <a:ext cx="1642890" cy="1008112"/>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4644" t="5760" r="4888" b="6318"/>
          <a:stretch/>
        </p:blipFill>
        <p:spPr>
          <a:xfrm>
            <a:off x="7812360" y="5812286"/>
            <a:ext cx="1532836" cy="1226269"/>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962872"/>
            <a:ext cx="1086882" cy="865158"/>
          </a:xfrm>
          <a:prstGeom prst="rect">
            <a:avLst/>
          </a:prstGeom>
        </p:spPr>
      </p:pic>
      <p:sp>
        <p:nvSpPr>
          <p:cNvPr id="6" name="Title 1"/>
          <p:cNvSpPr txBox="1">
            <a:spLocks/>
          </p:cNvSpPr>
          <p:nvPr/>
        </p:nvSpPr>
        <p:spPr>
          <a:xfrm>
            <a:off x="408354" y="334963"/>
            <a:ext cx="6820063" cy="8206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500" b="1" kern="0" cap="all" spc="100">
                <a:solidFill>
                  <a:srgbClr val="00AEF0"/>
                </a:solidFill>
                <a:latin typeface="Arial"/>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nl-NL" sz="2500" b="1" i="0" u="none" strike="noStrike" kern="0" cap="all" spc="100" normalizeH="0" baseline="0" noProof="0" dirty="0">
              <a:ln>
                <a:noFill/>
              </a:ln>
              <a:solidFill>
                <a:srgbClr val="00AEF0"/>
              </a:solidFill>
              <a:effectLst/>
              <a:uLnTx/>
              <a:uFillTx/>
              <a:latin typeface="Arial"/>
              <a:ea typeface="+mj-ea"/>
              <a:cs typeface="+mj-cs"/>
            </a:endParaRPr>
          </a:p>
        </p:txBody>
      </p:sp>
      <p:sp>
        <p:nvSpPr>
          <p:cNvPr id="8" name="Content Placeholder 7"/>
          <p:cNvSpPr>
            <a:spLocks noGrp="1"/>
          </p:cNvSpPr>
          <p:nvPr>
            <p:ph idx="1"/>
          </p:nvPr>
        </p:nvSpPr>
        <p:spPr/>
        <p:txBody>
          <a:bodyPr>
            <a:normAutofit lnSpcReduction="10000"/>
          </a:bodyPr>
          <a:lstStyle/>
          <a:p>
            <a:pPr>
              <a:lnSpc>
                <a:spcPct val="150000"/>
              </a:lnSpc>
              <a:buClr>
                <a:srgbClr val="00B0F0"/>
              </a:buClr>
              <a:buFont typeface="Wingdings" panose="05000000000000000000" pitchFamily="2" charset="2"/>
              <a:buChar char="§"/>
            </a:pPr>
            <a:r>
              <a:rPr lang="en-ZA" sz="2400" b="1" dirty="0" smtClean="0">
                <a:solidFill>
                  <a:schemeClr val="tx1">
                    <a:lumMod val="85000"/>
                    <a:lumOff val="15000"/>
                  </a:schemeClr>
                </a:solidFill>
                <a:latin typeface="Akzidenz Grotesk BE" pitchFamily="34" charset="0"/>
              </a:rPr>
              <a:t>Non-profit company: </a:t>
            </a:r>
            <a:r>
              <a:rPr lang="en-ZA" sz="2400" dirty="0" smtClean="0">
                <a:solidFill>
                  <a:schemeClr val="tx1">
                    <a:lumMod val="85000"/>
                    <a:lumOff val="15000"/>
                  </a:schemeClr>
                </a:solidFill>
                <a:latin typeface="Akzidenz Grotesk BE" pitchFamily="34" charset="0"/>
              </a:rPr>
              <a:t>As a division of WISA incorporated for public benefit.</a:t>
            </a:r>
          </a:p>
          <a:p>
            <a:pPr>
              <a:lnSpc>
                <a:spcPct val="150000"/>
              </a:lnSpc>
              <a:buClr>
                <a:srgbClr val="00B0F0"/>
              </a:buClr>
              <a:buFont typeface="Wingdings" panose="05000000000000000000" pitchFamily="2" charset="2"/>
              <a:buChar char="§"/>
            </a:pPr>
            <a:r>
              <a:rPr lang="en-ZA" sz="2400" b="1" dirty="0" smtClean="0">
                <a:solidFill>
                  <a:schemeClr val="tx1">
                    <a:lumMod val="85000"/>
                    <a:lumOff val="15000"/>
                  </a:schemeClr>
                </a:solidFill>
                <a:latin typeface="Akzidenz Grotesk BE" pitchFamily="34" charset="0"/>
              </a:rPr>
              <a:t>Volunteers: </a:t>
            </a:r>
            <a:r>
              <a:rPr lang="en-ZA" sz="2400" dirty="0" smtClean="0">
                <a:solidFill>
                  <a:schemeClr val="tx1">
                    <a:lumMod val="85000"/>
                    <a:lumOff val="15000"/>
                  </a:schemeClr>
                </a:solidFill>
                <a:latin typeface="Akzidenz Grotesk BE" pitchFamily="34" charset="0"/>
              </a:rPr>
              <a:t>All </a:t>
            </a:r>
            <a:r>
              <a:rPr lang="en-ZA" sz="2400" dirty="0" smtClean="0">
                <a:solidFill>
                  <a:srgbClr val="00B0F0"/>
                </a:solidFill>
                <a:latin typeface="Akzidenz Grotesk BE" pitchFamily="34" charset="0"/>
              </a:rPr>
              <a:t>1400 </a:t>
            </a:r>
            <a:r>
              <a:rPr lang="en-ZA" sz="2400" dirty="0" smtClean="0">
                <a:solidFill>
                  <a:schemeClr val="tx1">
                    <a:lumMod val="85000"/>
                    <a:lumOff val="15000"/>
                  </a:schemeClr>
                </a:solidFill>
                <a:latin typeface="Akzidenz Grotesk BE" pitchFamily="34" charset="0"/>
              </a:rPr>
              <a:t>members volunteer their time.</a:t>
            </a:r>
            <a:endParaRPr lang="en-ZA" sz="2400" b="1" dirty="0" smtClean="0">
              <a:solidFill>
                <a:schemeClr val="tx1">
                  <a:lumMod val="85000"/>
                  <a:lumOff val="15000"/>
                </a:schemeClr>
              </a:solidFill>
              <a:latin typeface="Akzidenz Grotesk BE" pitchFamily="34" charset="0"/>
            </a:endParaRPr>
          </a:p>
          <a:p>
            <a:pPr>
              <a:lnSpc>
                <a:spcPct val="150000"/>
              </a:lnSpc>
              <a:buClr>
                <a:srgbClr val="00B0F0"/>
              </a:buClr>
              <a:buFont typeface="Wingdings" panose="05000000000000000000" pitchFamily="2" charset="2"/>
              <a:buChar char="§"/>
            </a:pPr>
            <a:r>
              <a:rPr lang="en-ZA" sz="2400" b="1" dirty="0" smtClean="0">
                <a:solidFill>
                  <a:schemeClr val="tx1">
                    <a:lumMod val="85000"/>
                    <a:lumOff val="15000"/>
                  </a:schemeClr>
                </a:solidFill>
                <a:latin typeface="Akzidenz Grotesk BE" pitchFamily="34" charset="0"/>
              </a:rPr>
              <a:t>Water professionals: </a:t>
            </a:r>
            <a:r>
              <a:rPr lang="en-ZA" sz="2400" dirty="0" smtClean="0">
                <a:solidFill>
                  <a:schemeClr val="tx1">
                    <a:lumMod val="85000"/>
                    <a:lumOff val="15000"/>
                  </a:schemeClr>
                </a:solidFill>
                <a:latin typeface="Akzidenz Grotesk BE" pitchFamily="34" charset="0"/>
              </a:rPr>
              <a:t>Students but mostly early career professionals, mid-career professionals.</a:t>
            </a:r>
          </a:p>
          <a:p>
            <a:pPr>
              <a:lnSpc>
                <a:spcPct val="150000"/>
              </a:lnSpc>
              <a:buClr>
                <a:srgbClr val="00B0F0"/>
              </a:buClr>
              <a:buFont typeface="Wingdings" panose="05000000000000000000" pitchFamily="2" charset="2"/>
              <a:buChar char="§"/>
            </a:pPr>
            <a:r>
              <a:rPr lang="en-ZA" sz="2400" b="1" dirty="0" smtClean="0">
                <a:solidFill>
                  <a:schemeClr val="tx1">
                    <a:lumMod val="85000"/>
                    <a:lumOff val="15000"/>
                  </a:schemeClr>
                </a:solidFill>
                <a:latin typeface="Akzidenz Grotesk BE" pitchFamily="34" charset="0"/>
              </a:rPr>
              <a:t>Inclusive: </a:t>
            </a:r>
            <a:r>
              <a:rPr lang="en-ZA" sz="2400" dirty="0" smtClean="0">
                <a:solidFill>
                  <a:schemeClr val="tx1">
                    <a:lumMod val="85000"/>
                    <a:lumOff val="15000"/>
                  </a:schemeClr>
                </a:solidFill>
                <a:latin typeface="Akzidenz Grotesk BE" pitchFamily="34" charset="0"/>
              </a:rPr>
              <a:t>All residents of South Africa.  </a:t>
            </a:r>
          </a:p>
          <a:p>
            <a:pPr>
              <a:lnSpc>
                <a:spcPct val="150000"/>
              </a:lnSpc>
              <a:buClr>
                <a:srgbClr val="00B0F0"/>
              </a:buClr>
              <a:buFont typeface="Wingdings" panose="05000000000000000000" pitchFamily="2" charset="2"/>
              <a:buChar char="§"/>
            </a:pPr>
            <a:r>
              <a:rPr lang="en-ZA" sz="2400" b="1" dirty="0" smtClean="0">
                <a:solidFill>
                  <a:schemeClr val="tx1">
                    <a:lumMod val="85000"/>
                    <a:lumOff val="15000"/>
                  </a:schemeClr>
                </a:solidFill>
                <a:latin typeface="Akzidenz Grotesk BE" pitchFamily="34" charset="0"/>
              </a:rPr>
              <a:t>Restriction:</a:t>
            </a:r>
            <a:r>
              <a:rPr lang="en-ZA" sz="2400" dirty="0" smtClean="0">
                <a:solidFill>
                  <a:schemeClr val="tx1">
                    <a:lumMod val="85000"/>
                    <a:lumOff val="15000"/>
                  </a:schemeClr>
                </a:solidFill>
                <a:latin typeface="Akzidenz Grotesk BE" pitchFamily="34" charset="0"/>
              </a:rPr>
              <a:t> Under the age of 35 or less than five years in the water sector.</a:t>
            </a:r>
          </a:p>
        </p:txBody>
      </p:sp>
      <p:sp>
        <p:nvSpPr>
          <p:cNvPr id="5" name="Title 4"/>
          <p:cNvSpPr>
            <a:spLocks noGrp="1"/>
          </p:cNvSpPr>
          <p:nvPr>
            <p:ph type="title"/>
          </p:nvPr>
        </p:nvSpPr>
        <p:spPr/>
        <p:txBody>
          <a:bodyPr/>
          <a:lstStyle/>
          <a:p>
            <a:endParaRPr lang="en-ZA"/>
          </a:p>
        </p:txBody>
      </p:sp>
    </p:spTree>
    <p:extLst>
      <p:ext uri="{BB962C8B-B14F-4D97-AF65-F5344CB8AC3E}">
        <p14:creationId xmlns:p14="http://schemas.microsoft.com/office/powerpoint/2010/main" val="20615803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8417" y="334052"/>
            <a:ext cx="1642890" cy="1008112"/>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4644" t="5760" r="4888" b="6318"/>
          <a:stretch/>
        </p:blipFill>
        <p:spPr>
          <a:xfrm>
            <a:off x="7812360" y="5812286"/>
            <a:ext cx="1532836" cy="1226269"/>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962872"/>
            <a:ext cx="1086882" cy="865158"/>
          </a:xfrm>
          <a:prstGeom prst="rect">
            <a:avLst/>
          </a:prstGeom>
        </p:spPr>
      </p:pic>
      <p:sp>
        <p:nvSpPr>
          <p:cNvPr id="6" name="Title 1"/>
          <p:cNvSpPr txBox="1">
            <a:spLocks/>
          </p:cNvSpPr>
          <p:nvPr/>
        </p:nvSpPr>
        <p:spPr>
          <a:xfrm>
            <a:off x="408354" y="334963"/>
            <a:ext cx="6820063" cy="8206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500" b="1" kern="0" cap="all" spc="100">
                <a:solidFill>
                  <a:srgbClr val="00AEF0"/>
                </a:solidFill>
                <a:latin typeface="Arial"/>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nl-NL" sz="2500" b="1" i="0" u="none" strike="noStrike" kern="0" cap="all" spc="100" normalizeH="0" baseline="0" noProof="0" dirty="0">
              <a:ln>
                <a:noFill/>
              </a:ln>
              <a:solidFill>
                <a:srgbClr val="00AEF0"/>
              </a:solidFill>
              <a:effectLst/>
              <a:uLnTx/>
              <a:uFillTx/>
              <a:latin typeface="Arial"/>
              <a:ea typeface="+mj-ea"/>
              <a:cs typeface="+mj-cs"/>
            </a:endParaRPr>
          </a:p>
        </p:txBody>
      </p:sp>
      <p:sp>
        <p:nvSpPr>
          <p:cNvPr id="7" name="Title 6"/>
          <p:cNvSpPr>
            <a:spLocks noGrp="1"/>
          </p:cNvSpPr>
          <p:nvPr>
            <p:ph type="title"/>
          </p:nvPr>
        </p:nvSpPr>
        <p:spPr/>
        <p:txBody>
          <a:bodyPr>
            <a:normAutofit/>
          </a:bodyPr>
          <a:lstStyle/>
          <a:p>
            <a:pPr algn="l"/>
            <a:r>
              <a:rPr lang="en-ZA" sz="2800" b="1" dirty="0">
                <a:solidFill>
                  <a:srgbClr val="00B0F0"/>
                </a:solidFill>
                <a:latin typeface="AkzidenzGrotesk" panose="02000806030000020004" pitchFamily="2" charset="0"/>
              </a:rPr>
              <a:t>Provincial Chapters</a:t>
            </a:r>
            <a:br>
              <a:rPr lang="en-ZA" sz="2800" b="1" dirty="0">
                <a:solidFill>
                  <a:srgbClr val="00B0F0"/>
                </a:solidFill>
                <a:latin typeface="AkzidenzGrotesk" panose="02000806030000020004" pitchFamily="2" charset="0"/>
              </a:rPr>
            </a:br>
            <a:endParaRPr lang="en-ZA" sz="2500" dirty="0">
              <a:solidFill>
                <a:srgbClr val="00B0F0"/>
              </a:solidFill>
              <a:latin typeface="AkzidenzGrotesk" panose="02000806030000020004" pitchFamily="2" charset="0"/>
            </a:endParaRPr>
          </a:p>
        </p:txBody>
      </p:sp>
      <p:sp>
        <p:nvSpPr>
          <p:cNvPr id="8" name="Content Placeholder 7"/>
          <p:cNvSpPr>
            <a:spLocks noGrp="1"/>
          </p:cNvSpPr>
          <p:nvPr>
            <p:ph idx="1"/>
          </p:nvPr>
        </p:nvSpPr>
        <p:spPr/>
        <p:txBody>
          <a:bodyPr>
            <a:normAutofit/>
          </a:bodyPr>
          <a:lstStyle/>
          <a:p>
            <a:pPr marL="0" indent="0" algn="ctr">
              <a:buNone/>
            </a:pPr>
            <a:endParaRPr lang="en-ZA" sz="4000" dirty="0" smtClean="0"/>
          </a:p>
          <a:p>
            <a:pPr marL="0" indent="0" algn="ctr">
              <a:buNone/>
            </a:pPr>
            <a:endParaRPr lang="en-ZA" sz="4000" dirty="0"/>
          </a:p>
        </p:txBody>
      </p:sp>
      <p:sp>
        <p:nvSpPr>
          <p:cNvPr id="5" name="Rectangle 4"/>
          <p:cNvSpPr/>
          <p:nvPr/>
        </p:nvSpPr>
        <p:spPr>
          <a:xfrm>
            <a:off x="827584" y="1193223"/>
            <a:ext cx="1731564" cy="369332"/>
          </a:xfrm>
          <a:prstGeom prst="rect">
            <a:avLst/>
          </a:prstGeom>
        </p:spPr>
        <p:txBody>
          <a:bodyPr wrap="none">
            <a:spAutoFit/>
          </a:bodyPr>
          <a:lstStyle/>
          <a:p>
            <a:r>
              <a:rPr lang="en-ZA" dirty="0">
                <a:solidFill>
                  <a:srgbClr val="00B0F0"/>
                </a:solidFill>
                <a:latin typeface="AkzidenzGrotesk" panose="02000806030000020004" pitchFamily="2" charset="0"/>
              </a:rPr>
              <a:t>YWP-ZA LIMPOPO</a:t>
            </a:r>
            <a:endParaRPr lang="en-ZA" dirty="0"/>
          </a:p>
        </p:txBody>
      </p:sp>
      <p:sp>
        <p:nvSpPr>
          <p:cNvPr id="9" name="Rectangle 8"/>
          <p:cNvSpPr/>
          <p:nvPr/>
        </p:nvSpPr>
        <p:spPr>
          <a:xfrm>
            <a:off x="827584" y="1689168"/>
            <a:ext cx="2228944" cy="369332"/>
          </a:xfrm>
          <a:prstGeom prst="rect">
            <a:avLst/>
          </a:prstGeom>
        </p:spPr>
        <p:txBody>
          <a:bodyPr wrap="none">
            <a:spAutoFit/>
          </a:bodyPr>
          <a:lstStyle/>
          <a:p>
            <a:r>
              <a:rPr lang="en-ZA" dirty="0">
                <a:solidFill>
                  <a:srgbClr val="00B0F0"/>
                </a:solidFill>
                <a:latin typeface="AkzidenzGrotesk" panose="02000806030000020004" pitchFamily="2" charset="0"/>
              </a:rPr>
              <a:t>YWP-ZA EASTERN CAPE</a:t>
            </a:r>
            <a:endParaRPr lang="en-ZA" dirty="0"/>
          </a:p>
        </p:txBody>
      </p:sp>
      <p:sp>
        <p:nvSpPr>
          <p:cNvPr id="10" name="Rectangle 9"/>
          <p:cNvSpPr/>
          <p:nvPr/>
        </p:nvSpPr>
        <p:spPr>
          <a:xfrm>
            <a:off x="807450" y="2180798"/>
            <a:ext cx="1918602" cy="369332"/>
          </a:xfrm>
          <a:prstGeom prst="rect">
            <a:avLst/>
          </a:prstGeom>
        </p:spPr>
        <p:txBody>
          <a:bodyPr wrap="none">
            <a:spAutoFit/>
          </a:bodyPr>
          <a:lstStyle/>
          <a:p>
            <a:r>
              <a:rPr lang="en-ZA" dirty="0">
                <a:solidFill>
                  <a:srgbClr val="00B0F0"/>
                </a:solidFill>
                <a:latin typeface="AkzidenzGrotesk" panose="02000806030000020004" pitchFamily="2" charset="0"/>
              </a:rPr>
              <a:t>YWP-ZA </a:t>
            </a:r>
            <a:r>
              <a:rPr lang="en-ZA" dirty="0" smtClean="0">
                <a:solidFill>
                  <a:srgbClr val="00B0F0"/>
                </a:solidFill>
                <a:latin typeface="AkzidenzGrotesk" panose="02000806030000020004" pitchFamily="2" charset="0"/>
              </a:rPr>
              <a:t>FREE STATE</a:t>
            </a:r>
            <a:endParaRPr lang="en-ZA" dirty="0"/>
          </a:p>
        </p:txBody>
      </p:sp>
      <p:sp>
        <p:nvSpPr>
          <p:cNvPr id="11" name="Rectangle 10"/>
          <p:cNvSpPr/>
          <p:nvPr/>
        </p:nvSpPr>
        <p:spPr>
          <a:xfrm>
            <a:off x="827584" y="2701271"/>
            <a:ext cx="1751698" cy="369332"/>
          </a:xfrm>
          <a:prstGeom prst="rect">
            <a:avLst/>
          </a:prstGeom>
        </p:spPr>
        <p:txBody>
          <a:bodyPr wrap="none">
            <a:spAutoFit/>
          </a:bodyPr>
          <a:lstStyle/>
          <a:p>
            <a:r>
              <a:rPr lang="en-ZA" dirty="0">
                <a:solidFill>
                  <a:srgbClr val="00B0F0"/>
                </a:solidFill>
                <a:latin typeface="AkzidenzGrotesk" panose="02000806030000020004" pitchFamily="2" charset="0"/>
              </a:rPr>
              <a:t>YWP-ZA GAUTENG</a:t>
            </a:r>
            <a:endParaRPr lang="en-ZA" dirty="0"/>
          </a:p>
        </p:txBody>
      </p:sp>
      <p:sp>
        <p:nvSpPr>
          <p:cNvPr id="12" name="Rectangle 11"/>
          <p:cNvSpPr/>
          <p:nvPr/>
        </p:nvSpPr>
        <p:spPr>
          <a:xfrm>
            <a:off x="807450" y="3139669"/>
            <a:ext cx="2435603" cy="369332"/>
          </a:xfrm>
          <a:prstGeom prst="rect">
            <a:avLst/>
          </a:prstGeom>
        </p:spPr>
        <p:txBody>
          <a:bodyPr wrap="none">
            <a:spAutoFit/>
          </a:bodyPr>
          <a:lstStyle/>
          <a:p>
            <a:r>
              <a:rPr lang="en-ZA" dirty="0">
                <a:solidFill>
                  <a:srgbClr val="00B0F0"/>
                </a:solidFill>
                <a:latin typeface="AkzidenzGrotesk" panose="02000806030000020004" pitchFamily="2" charset="0"/>
              </a:rPr>
              <a:t>YWP-ZA KWA-ZULU NATAL</a:t>
            </a:r>
            <a:endParaRPr lang="en-ZA" dirty="0"/>
          </a:p>
        </p:txBody>
      </p:sp>
      <p:sp>
        <p:nvSpPr>
          <p:cNvPr id="13" name="Rectangle 12"/>
          <p:cNvSpPr/>
          <p:nvPr/>
        </p:nvSpPr>
        <p:spPr>
          <a:xfrm>
            <a:off x="802626" y="3678515"/>
            <a:ext cx="2220993" cy="369332"/>
          </a:xfrm>
          <a:prstGeom prst="rect">
            <a:avLst/>
          </a:prstGeom>
        </p:spPr>
        <p:txBody>
          <a:bodyPr wrap="none">
            <a:spAutoFit/>
          </a:bodyPr>
          <a:lstStyle/>
          <a:p>
            <a:r>
              <a:rPr lang="en-ZA" dirty="0">
                <a:solidFill>
                  <a:srgbClr val="00B0F0"/>
                </a:solidFill>
                <a:latin typeface="AkzidenzGrotesk" panose="02000806030000020004" pitchFamily="2" charset="0"/>
              </a:rPr>
              <a:t>YWP-ZA MPUMALANGA</a:t>
            </a:r>
            <a:endParaRPr lang="en-ZA" dirty="0"/>
          </a:p>
        </p:txBody>
      </p:sp>
      <p:sp>
        <p:nvSpPr>
          <p:cNvPr id="14" name="Rectangle 13"/>
          <p:cNvSpPr/>
          <p:nvPr/>
        </p:nvSpPr>
        <p:spPr>
          <a:xfrm>
            <a:off x="827584" y="4178827"/>
            <a:ext cx="2275431" cy="369332"/>
          </a:xfrm>
          <a:prstGeom prst="rect">
            <a:avLst/>
          </a:prstGeom>
        </p:spPr>
        <p:txBody>
          <a:bodyPr wrap="none">
            <a:spAutoFit/>
          </a:bodyPr>
          <a:lstStyle/>
          <a:p>
            <a:r>
              <a:rPr lang="en-ZA" dirty="0">
                <a:solidFill>
                  <a:srgbClr val="00B0F0"/>
                </a:solidFill>
                <a:latin typeface="AkzidenzGrotesk" panose="02000806030000020004" pitchFamily="2" charset="0"/>
              </a:rPr>
              <a:t>YWP-ZA WESTERN CAPE</a:t>
            </a:r>
          </a:p>
        </p:txBody>
      </p:sp>
      <p:sp>
        <p:nvSpPr>
          <p:cNvPr id="15" name="Rectangle 14"/>
          <p:cNvSpPr/>
          <p:nvPr/>
        </p:nvSpPr>
        <p:spPr>
          <a:xfrm>
            <a:off x="827584" y="4674507"/>
            <a:ext cx="2398221" cy="369332"/>
          </a:xfrm>
          <a:prstGeom prst="rect">
            <a:avLst/>
          </a:prstGeom>
        </p:spPr>
        <p:txBody>
          <a:bodyPr wrap="none">
            <a:spAutoFit/>
          </a:bodyPr>
          <a:lstStyle/>
          <a:p>
            <a:r>
              <a:rPr lang="en-ZA" dirty="0">
                <a:solidFill>
                  <a:srgbClr val="00B0F0"/>
                </a:solidFill>
                <a:latin typeface="AkzidenzGrotesk" panose="02000806030000020004" pitchFamily="2" charset="0"/>
              </a:rPr>
              <a:t>YWP-ZA </a:t>
            </a:r>
            <a:r>
              <a:rPr lang="en-ZA" dirty="0" smtClean="0">
                <a:solidFill>
                  <a:srgbClr val="00B0F0"/>
                </a:solidFill>
                <a:latin typeface="AkzidenzGrotesk" panose="02000806030000020004" pitchFamily="2" charset="0"/>
              </a:rPr>
              <a:t>NORTHERN </a:t>
            </a:r>
            <a:r>
              <a:rPr lang="en-ZA" dirty="0">
                <a:solidFill>
                  <a:srgbClr val="00B0F0"/>
                </a:solidFill>
                <a:latin typeface="AkzidenzGrotesk" panose="02000806030000020004" pitchFamily="2" charset="0"/>
              </a:rPr>
              <a:t>CAPE</a:t>
            </a:r>
          </a:p>
        </p:txBody>
      </p:sp>
    </p:spTree>
    <p:extLst>
      <p:ext uri="{BB962C8B-B14F-4D97-AF65-F5344CB8AC3E}">
        <p14:creationId xmlns:p14="http://schemas.microsoft.com/office/powerpoint/2010/main" val="23461665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8417" y="334052"/>
            <a:ext cx="1642890" cy="1008112"/>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4644" t="5760" r="4888" b="6318"/>
          <a:stretch/>
        </p:blipFill>
        <p:spPr>
          <a:xfrm>
            <a:off x="7812360" y="5812286"/>
            <a:ext cx="1532836" cy="1226269"/>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962872"/>
            <a:ext cx="1086882" cy="865158"/>
          </a:xfrm>
          <a:prstGeom prst="rect">
            <a:avLst/>
          </a:prstGeom>
        </p:spPr>
      </p:pic>
      <p:sp>
        <p:nvSpPr>
          <p:cNvPr id="6" name="Title 1"/>
          <p:cNvSpPr txBox="1">
            <a:spLocks/>
          </p:cNvSpPr>
          <p:nvPr/>
        </p:nvSpPr>
        <p:spPr>
          <a:xfrm>
            <a:off x="408354" y="334963"/>
            <a:ext cx="6820063" cy="8206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500" b="1" kern="0" cap="all" spc="100">
                <a:solidFill>
                  <a:srgbClr val="00AEF0"/>
                </a:solidFill>
                <a:latin typeface="Arial"/>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nl-NL" sz="2500" b="1" i="0" u="none" strike="noStrike" kern="0" cap="all" spc="100" normalizeH="0" baseline="0" noProof="0" dirty="0">
              <a:ln>
                <a:noFill/>
              </a:ln>
              <a:solidFill>
                <a:srgbClr val="00AEF0"/>
              </a:solidFill>
              <a:effectLst/>
              <a:uLnTx/>
              <a:uFillTx/>
              <a:latin typeface="Arial"/>
              <a:ea typeface="+mj-ea"/>
              <a:cs typeface="+mj-cs"/>
            </a:endParaRPr>
          </a:p>
        </p:txBody>
      </p:sp>
      <p:sp>
        <p:nvSpPr>
          <p:cNvPr id="7" name="Title 6"/>
          <p:cNvSpPr>
            <a:spLocks noGrp="1"/>
          </p:cNvSpPr>
          <p:nvPr>
            <p:ph type="title"/>
          </p:nvPr>
        </p:nvSpPr>
        <p:spPr/>
        <p:txBody>
          <a:bodyPr>
            <a:normAutofit/>
          </a:bodyPr>
          <a:lstStyle/>
          <a:p>
            <a:pPr algn="l"/>
            <a:r>
              <a:rPr lang="en-ZA" sz="2800" b="1" dirty="0">
                <a:solidFill>
                  <a:srgbClr val="00B0F0"/>
                </a:solidFill>
                <a:latin typeface="AkzidenzGrotesk" panose="02000806030000020004" pitchFamily="2" charset="0"/>
              </a:rPr>
              <a:t>Provincial Chapters</a:t>
            </a:r>
            <a:br>
              <a:rPr lang="en-ZA" sz="2800" b="1" dirty="0">
                <a:solidFill>
                  <a:srgbClr val="00B0F0"/>
                </a:solidFill>
                <a:latin typeface="AkzidenzGrotesk" panose="02000806030000020004" pitchFamily="2" charset="0"/>
              </a:rPr>
            </a:br>
            <a:endParaRPr lang="en-ZA" sz="2500" dirty="0">
              <a:solidFill>
                <a:srgbClr val="00B0F0"/>
              </a:solidFill>
              <a:latin typeface="AkzidenzGrotesk" panose="02000806030000020004" pitchFamily="2" charset="0"/>
            </a:endParaRPr>
          </a:p>
        </p:txBody>
      </p:sp>
      <p:pic>
        <p:nvPicPr>
          <p:cNvPr id="16" name="Content Placeholder 15"/>
          <p:cNvPicPr>
            <a:picLocks noGrp="1" noChangeAspect="1"/>
          </p:cNvPicPr>
          <p:nvPr>
            <p:ph idx="1"/>
          </p:nvPr>
        </p:nvPicPr>
        <p:blipFill>
          <a:blip r:embed="rId6"/>
          <a:stretch>
            <a:fillRect/>
          </a:stretch>
        </p:blipFill>
        <p:spPr>
          <a:xfrm>
            <a:off x="921229" y="1329707"/>
            <a:ext cx="7056784" cy="4525963"/>
          </a:xfrm>
          <a:prstGeom prst="rect">
            <a:avLst/>
          </a:prstGeom>
        </p:spPr>
      </p:pic>
    </p:spTree>
    <p:extLst>
      <p:ext uri="{BB962C8B-B14F-4D97-AF65-F5344CB8AC3E}">
        <p14:creationId xmlns:p14="http://schemas.microsoft.com/office/powerpoint/2010/main" val="31349169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8417" y="334052"/>
            <a:ext cx="1642890" cy="100811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644" t="5760" r="4888" b="6318"/>
          <a:stretch/>
        </p:blipFill>
        <p:spPr>
          <a:xfrm>
            <a:off x="7611164" y="5601761"/>
            <a:ext cx="1532836" cy="1226269"/>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962872"/>
            <a:ext cx="1086882" cy="865158"/>
          </a:xfrm>
          <a:prstGeom prst="rect">
            <a:avLst/>
          </a:prstGeom>
        </p:spPr>
      </p:pic>
      <p:sp>
        <p:nvSpPr>
          <p:cNvPr id="6" name="Title 1"/>
          <p:cNvSpPr txBox="1">
            <a:spLocks/>
          </p:cNvSpPr>
          <p:nvPr/>
        </p:nvSpPr>
        <p:spPr>
          <a:xfrm>
            <a:off x="408354" y="334963"/>
            <a:ext cx="6820063" cy="8206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500" b="1" kern="0" cap="all" spc="100">
                <a:solidFill>
                  <a:srgbClr val="00AEF0"/>
                </a:solidFill>
                <a:latin typeface="Arial"/>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nl-NL" sz="2500" b="1" i="0" u="none" strike="noStrike" kern="0" cap="all" spc="100" normalizeH="0" baseline="0" noProof="0" dirty="0">
              <a:ln>
                <a:noFill/>
              </a:ln>
              <a:solidFill>
                <a:srgbClr val="00AEF0"/>
              </a:solidFill>
              <a:effectLst/>
              <a:uLnTx/>
              <a:uFillTx/>
              <a:latin typeface="Arial"/>
              <a:ea typeface="+mj-ea"/>
              <a:cs typeface="+mj-cs"/>
            </a:endParaRPr>
          </a:p>
        </p:txBody>
      </p:sp>
      <p:sp>
        <p:nvSpPr>
          <p:cNvPr id="7" name="Title 6"/>
          <p:cNvSpPr>
            <a:spLocks noGrp="1"/>
          </p:cNvSpPr>
          <p:nvPr>
            <p:ph type="title"/>
          </p:nvPr>
        </p:nvSpPr>
        <p:spPr/>
        <p:txBody>
          <a:bodyPr>
            <a:normAutofit/>
          </a:bodyPr>
          <a:lstStyle/>
          <a:p>
            <a:pPr algn="l"/>
            <a:r>
              <a:rPr lang="en-ZA" sz="2500" dirty="0">
                <a:solidFill>
                  <a:srgbClr val="00B0F0"/>
                </a:solidFill>
                <a:latin typeface="AkzidenzGrotesk" panose="02000806030000020004" pitchFamily="2" charset="0"/>
              </a:rPr>
              <a:t>CHANGING PRACTICE </a:t>
            </a:r>
            <a:r>
              <a:rPr lang="en-ZA" sz="2500" dirty="0" smtClean="0">
                <a:solidFill>
                  <a:srgbClr val="00B0F0"/>
                </a:solidFill>
                <a:latin typeface="AkzidenzGrotesk" panose="02000806030000020004" pitchFamily="2" charset="0"/>
              </a:rPr>
              <a:t>PROJECT</a:t>
            </a:r>
            <a:endParaRPr lang="en-ZA" sz="2500" dirty="0">
              <a:solidFill>
                <a:srgbClr val="00B0F0"/>
              </a:solidFill>
              <a:latin typeface="AkzidenzGrotesk" panose="02000806030000020004" pitchFamily="2" charset="0"/>
            </a:endParaRPr>
          </a:p>
        </p:txBody>
      </p:sp>
      <p:sp>
        <p:nvSpPr>
          <p:cNvPr id="12" name="Content Placeholder 7"/>
          <p:cNvSpPr>
            <a:spLocks noGrp="1"/>
          </p:cNvSpPr>
          <p:nvPr>
            <p:ph sz="half" idx="2"/>
          </p:nvPr>
        </p:nvSpPr>
        <p:spPr>
          <a:xfrm>
            <a:off x="542924" y="1557338"/>
            <a:ext cx="8133531" cy="3815878"/>
          </a:xfrm>
        </p:spPr>
        <p:txBody>
          <a:bodyPr>
            <a:normAutofit/>
          </a:bodyPr>
          <a:lstStyle/>
          <a:p>
            <a:pPr>
              <a:lnSpc>
                <a:spcPct val="150000"/>
              </a:lnSpc>
              <a:buClr>
                <a:srgbClr val="00B0F0"/>
              </a:buClr>
              <a:defRPr/>
            </a:pPr>
            <a:r>
              <a:rPr lang="en-ZA" sz="2000" dirty="0">
                <a:latin typeface="Akzidenz Grotesk BE" pitchFamily="34" charset="0"/>
              </a:rPr>
              <a:t>O</a:t>
            </a:r>
            <a:r>
              <a:rPr lang="en-ZA" sz="2000" dirty="0" smtClean="0">
                <a:latin typeface="Akzidenz Grotesk BE" pitchFamily="34" charset="0"/>
              </a:rPr>
              <a:t>ur changing practice lies in developing </a:t>
            </a:r>
            <a:r>
              <a:rPr lang="en-ZA" sz="2000" dirty="0" smtClean="0"/>
              <a:t>local resilience to dwindling natural resources which includes for land, water, and energy.</a:t>
            </a:r>
          </a:p>
          <a:p>
            <a:pPr>
              <a:lnSpc>
                <a:spcPct val="150000"/>
              </a:lnSpc>
              <a:buClr>
                <a:srgbClr val="00B0F0"/>
              </a:buClr>
              <a:defRPr/>
            </a:pPr>
            <a:r>
              <a:rPr lang="en-ZA" sz="2000" dirty="0" smtClean="0"/>
              <a:t>Water, land and energy nexus as a natural resources is highly </a:t>
            </a:r>
            <a:r>
              <a:rPr lang="en-ZA" sz="2000" dirty="0"/>
              <a:t>threatened with the intensification </a:t>
            </a:r>
            <a:r>
              <a:rPr lang="en-ZA" sz="2000" dirty="0" smtClean="0"/>
              <a:t>of anthropogenic activities and climate change.</a:t>
            </a:r>
          </a:p>
          <a:p>
            <a:pPr>
              <a:lnSpc>
                <a:spcPct val="150000"/>
              </a:lnSpc>
              <a:buClr>
                <a:srgbClr val="00B0F0"/>
              </a:buClr>
              <a:defRPr/>
            </a:pPr>
            <a:r>
              <a:rPr lang="en-ZA" sz="2000" dirty="0"/>
              <a:t>T</a:t>
            </a:r>
            <a:r>
              <a:rPr lang="en-ZA" sz="2000" dirty="0" smtClean="0"/>
              <a:t>his </a:t>
            </a:r>
            <a:r>
              <a:rPr lang="en-ZA" sz="2000" dirty="0"/>
              <a:t>project aims at identifying key sources of water quality deterioration </a:t>
            </a:r>
            <a:r>
              <a:rPr lang="en-ZA" sz="2000" dirty="0" smtClean="0"/>
              <a:t>in the lower reaches of the </a:t>
            </a:r>
            <a:r>
              <a:rPr lang="en-ZA" sz="2000" dirty="0" err="1" smtClean="0"/>
              <a:t>Olifants</a:t>
            </a:r>
            <a:r>
              <a:rPr lang="en-ZA" sz="2000" dirty="0" smtClean="0"/>
              <a:t> River Catchment as </a:t>
            </a:r>
            <a:r>
              <a:rPr lang="en-ZA" sz="2000" dirty="0"/>
              <a:t>a result of water, land, and energy usage upstream of the catchment.</a:t>
            </a:r>
            <a:endParaRPr lang="en-ZA" sz="2000" dirty="0">
              <a:solidFill>
                <a:srgbClr val="00B0F0"/>
              </a:solidFill>
              <a:latin typeface="Akzidenz Grotesk BE" pitchFamily="34" charset="0"/>
            </a:endParaRPr>
          </a:p>
        </p:txBody>
      </p:sp>
    </p:spTree>
    <p:extLst>
      <p:ext uri="{BB962C8B-B14F-4D97-AF65-F5344CB8AC3E}">
        <p14:creationId xmlns:p14="http://schemas.microsoft.com/office/powerpoint/2010/main" val="40881480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8417" y="334052"/>
            <a:ext cx="1642890" cy="100811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644" t="5760" r="4888" b="6318"/>
          <a:stretch/>
        </p:blipFill>
        <p:spPr>
          <a:xfrm>
            <a:off x="7611164" y="5601761"/>
            <a:ext cx="1532836" cy="1226269"/>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962872"/>
            <a:ext cx="1086882" cy="865158"/>
          </a:xfrm>
          <a:prstGeom prst="rect">
            <a:avLst/>
          </a:prstGeom>
        </p:spPr>
      </p:pic>
      <p:sp>
        <p:nvSpPr>
          <p:cNvPr id="6" name="Title 1"/>
          <p:cNvSpPr txBox="1">
            <a:spLocks/>
          </p:cNvSpPr>
          <p:nvPr/>
        </p:nvSpPr>
        <p:spPr>
          <a:xfrm>
            <a:off x="408354" y="334963"/>
            <a:ext cx="6820063" cy="8206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500" b="1" kern="0" cap="all" spc="100">
                <a:solidFill>
                  <a:srgbClr val="00AEF0"/>
                </a:solidFill>
                <a:latin typeface="Arial"/>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nl-NL" sz="2500" b="1" i="0" u="none" strike="noStrike" kern="0" cap="all" spc="100" normalizeH="0" baseline="0" noProof="0" dirty="0">
              <a:ln>
                <a:noFill/>
              </a:ln>
              <a:solidFill>
                <a:srgbClr val="00AEF0"/>
              </a:solidFill>
              <a:effectLst/>
              <a:uLnTx/>
              <a:uFillTx/>
              <a:latin typeface="Arial"/>
              <a:ea typeface="+mj-ea"/>
              <a:cs typeface="+mj-cs"/>
            </a:endParaRPr>
          </a:p>
        </p:txBody>
      </p:sp>
      <p:sp>
        <p:nvSpPr>
          <p:cNvPr id="7" name="Title 6"/>
          <p:cNvSpPr>
            <a:spLocks noGrp="1"/>
          </p:cNvSpPr>
          <p:nvPr>
            <p:ph type="title"/>
          </p:nvPr>
        </p:nvSpPr>
        <p:spPr/>
        <p:txBody>
          <a:bodyPr>
            <a:normAutofit/>
          </a:bodyPr>
          <a:lstStyle/>
          <a:p>
            <a:pPr algn="l"/>
            <a:r>
              <a:rPr lang="en-ZA" sz="2500" dirty="0">
                <a:solidFill>
                  <a:srgbClr val="00B0F0"/>
                </a:solidFill>
                <a:latin typeface="AkzidenzGrotesk" panose="02000806030000020004" pitchFamily="2" charset="0"/>
              </a:rPr>
              <a:t>CHANGING PRACTICE </a:t>
            </a:r>
            <a:r>
              <a:rPr lang="en-ZA" sz="2500" dirty="0" smtClean="0">
                <a:solidFill>
                  <a:srgbClr val="00B0F0"/>
                </a:solidFill>
                <a:latin typeface="AkzidenzGrotesk" panose="02000806030000020004" pitchFamily="2" charset="0"/>
              </a:rPr>
              <a:t>PROJECT</a:t>
            </a:r>
            <a:endParaRPr lang="en-ZA" sz="2500" dirty="0">
              <a:solidFill>
                <a:srgbClr val="00B0F0"/>
              </a:solidFill>
              <a:latin typeface="AkzidenzGrotesk" panose="02000806030000020004" pitchFamily="2" charset="0"/>
            </a:endParaRPr>
          </a:p>
        </p:txBody>
      </p:sp>
      <p:sp>
        <p:nvSpPr>
          <p:cNvPr id="12" name="Content Placeholder 7"/>
          <p:cNvSpPr>
            <a:spLocks noGrp="1"/>
          </p:cNvSpPr>
          <p:nvPr>
            <p:ph sz="half" idx="2"/>
          </p:nvPr>
        </p:nvSpPr>
        <p:spPr>
          <a:xfrm>
            <a:off x="542924" y="1557338"/>
            <a:ext cx="8133531" cy="3815878"/>
          </a:xfrm>
        </p:spPr>
        <p:txBody>
          <a:bodyPr>
            <a:normAutofit/>
          </a:bodyPr>
          <a:lstStyle/>
          <a:p>
            <a:pPr lvl="0">
              <a:lnSpc>
                <a:spcPct val="150000"/>
              </a:lnSpc>
              <a:buClr>
                <a:srgbClr val="00B0F0"/>
              </a:buClr>
              <a:defRPr/>
            </a:pPr>
            <a:r>
              <a:rPr lang="en-US" sz="2000" dirty="0">
                <a:solidFill>
                  <a:prstClr val="black"/>
                </a:solidFill>
              </a:rPr>
              <a:t>Where it is, what are the challenges in that area, how long you have been working there and what your role is in the area/community, what is the landscape like, what is the river like? </a:t>
            </a:r>
            <a:endParaRPr lang="en-ZA" sz="2000" dirty="0">
              <a:solidFill>
                <a:srgbClr val="00B0F0"/>
              </a:solidFill>
              <a:latin typeface="Akzidenz Grotesk BE" pitchFamily="34" charset="0"/>
            </a:endParaRPr>
          </a:p>
          <a:p>
            <a:pPr>
              <a:lnSpc>
                <a:spcPct val="150000"/>
              </a:lnSpc>
              <a:buClr>
                <a:srgbClr val="00B0F0"/>
              </a:buClr>
              <a:defRPr/>
            </a:pPr>
            <a:endParaRPr lang="en-ZA" sz="2000" dirty="0" smtClean="0"/>
          </a:p>
        </p:txBody>
      </p:sp>
    </p:spTree>
    <p:extLst>
      <p:ext uri="{BB962C8B-B14F-4D97-AF65-F5344CB8AC3E}">
        <p14:creationId xmlns:p14="http://schemas.microsoft.com/office/powerpoint/2010/main" val="17230029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1110" y="13416"/>
            <a:ext cx="1642890" cy="100811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644" t="5760" r="4888" b="6318"/>
          <a:stretch/>
        </p:blipFill>
        <p:spPr>
          <a:xfrm>
            <a:off x="7611164" y="5601761"/>
            <a:ext cx="1532836" cy="1226269"/>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962872"/>
            <a:ext cx="1086882" cy="865158"/>
          </a:xfrm>
          <a:prstGeom prst="rect">
            <a:avLst/>
          </a:prstGeom>
        </p:spPr>
      </p:pic>
      <p:sp>
        <p:nvSpPr>
          <p:cNvPr id="6" name="Title 1"/>
          <p:cNvSpPr txBox="1">
            <a:spLocks/>
          </p:cNvSpPr>
          <p:nvPr/>
        </p:nvSpPr>
        <p:spPr>
          <a:xfrm>
            <a:off x="408354" y="334963"/>
            <a:ext cx="6820063" cy="8206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500" b="1" kern="0" cap="all" spc="100">
                <a:solidFill>
                  <a:srgbClr val="00AEF0"/>
                </a:solidFill>
                <a:latin typeface="Arial"/>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nl-NL" sz="2500" b="1" i="0" u="none" strike="noStrike" kern="0" cap="all" spc="100" normalizeH="0" baseline="0" noProof="0" dirty="0">
              <a:ln>
                <a:noFill/>
              </a:ln>
              <a:solidFill>
                <a:srgbClr val="00AEF0"/>
              </a:solidFill>
              <a:effectLst/>
              <a:uLnTx/>
              <a:uFillTx/>
              <a:latin typeface="Arial"/>
              <a:ea typeface="+mj-ea"/>
              <a:cs typeface="+mj-cs"/>
            </a:endParaRPr>
          </a:p>
        </p:txBody>
      </p:sp>
      <p:sp>
        <p:nvSpPr>
          <p:cNvPr id="7" name="Title 6"/>
          <p:cNvSpPr>
            <a:spLocks noGrp="1"/>
          </p:cNvSpPr>
          <p:nvPr>
            <p:ph type="title"/>
          </p:nvPr>
        </p:nvSpPr>
        <p:spPr>
          <a:xfrm>
            <a:off x="234223" y="90534"/>
            <a:ext cx="8229600" cy="930994"/>
          </a:xfrm>
        </p:spPr>
        <p:txBody>
          <a:bodyPr>
            <a:normAutofit/>
          </a:bodyPr>
          <a:lstStyle/>
          <a:p>
            <a:pPr algn="l"/>
            <a:r>
              <a:rPr lang="en-ZA" sz="2500" dirty="0" smtClean="0">
                <a:solidFill>
                  <a:srgbClr val="00B0F0"/>
                </a:solidFill>
                <a:latin typeface="AkzidenzGrotesk" panose="02000806030000020004" pitchFamily="2" charset="0"/>
              </a:rPr>
              <a:t>THE OLIFANTS RIVER CATCHMENT</a:t>
            </a:r>
            <a:endParaRPr lang="en-ZA" sz="2500" dirty="0">
              <a:solidFill>
                <a:srgbClr val="00B0F0"/>
              </a:solidFill>
              <a:latin typeface="AkzidenzGrotesk" panose="02000806030000020004" pitchFamily="2" charset="0"/>
            </a:endParaRPr>
          </a:p>
        </p:txBody>
      </p:sp>
      <p:pic>
        <p:nvPicPr>
          <p:cNvPr id="10" name="Picture 9"/>
          <p:cNvPicPr>
            <a:picLocks noChangeAspect="1"/>
          </p:cNvPicPr>
          <p:nvPr/>
        </p:nvPicPr>
        <p:blipFill>
          <a:blip r:embed="rId5"/>
          <a:stretch>
            <a:fillRect/>
          </a:stretch>
        </p:blipFill>
        <p:spPr>
          <a:xfrm>
            <a:off x="1190625" y="1028700"/>
            <a:ext cx="6762750" cy="4800600"/>
          </a:xfrm>
          <a:prstGeom prst="rect">
            <a:avLst/>
          </a:prstGeom>
        </p:spPr>
      </p:pic>
      <p:sp>
        <p:nvSpPr>
          <p:cNvPr id="11" name="Oval 10"/>
          <p:cNvSpPr/>
          <p:nvPr/>
        </p:nvSpPr>
        <p:spPr>
          <a:xfrm>
            <a:off x="4139952" y="1628800"/>
            <a:ext cx="1368152" cy="122413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Oval 12"/>
          <p:cNvSpPr/>
          <p:nvPr/>
        </p:nvSpPr>
        <p:spPr>
          <a:xfrm>
            <a:off x="2886490" y="2892822"/>
            <a:ext cx="1368152" cy="1224136"/>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Oval 13"/>
          <p:cNvSpPr/>
          <p:nvPr/>
        </p:nvSpPr>
        <p:spPr>
          <a:xfrm>
            <a:off x="1547664" y="4005064"/>
            <a:ext cx="1368152" cy="1224136"/>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67841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8417" y="334052"/>
            <a:ext cx="1642890" cy="100811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644" t="5760" r="4888" b="6318"/>
          <a:stretch/>
        </p:blipFill>
        <p:spPr>
          <a:xfrm>
            <a:off x="7611164" y="5601761"/>
            <a:ext cx="1532836" cy="1226269"/>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962872"/>
            <a:ext cx="1086882" cy="865158"/>
          </a:xfrm>
          <a:prstGeom prst="rect">
            <a:avLst/>
          </a:prstGeom>
        </p:spPr>
      </p:pic>
      <p:sp>
        <p:nvSpPr>
          <p:cNvPr id="6" name="Title 1"/>
          <p:cNvSpPr txBox="1">
            <a:spLocks/>
          </p:cNvSpPr>
          <p:nvPr/>
        </p:nvSpPr>
        <p:spPr>
          <a:xfrm>
            <a:off x="408354" y="334963"/>
            <a:ext cx="6820063" cy="82061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500" b="1" kern="0" cap="all" spc="100">
                <a:solidFill>
                  <a:srgbClr val="00AEF0"/>
                </a:solidFill>
                <a:latin typeface="Arial"/>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nl-NL" sz="2500" b="1" i="0" u="none" strike="noStrike" kern="0" cap="all" spc="100" normalizeH="0" baseline="0" noProof="0" dirty="0">
              <a:ln>
                <a:noFill/>
              </a:ln>
              <a:solidFill>
                <a:srgbClr val="00AEF0"/>
              </a:solidFill>
              <a:effectLst/>
              <a:uLnTx/>
              <a:uFillTx/>
              <a:latin typeface="Arial"/>
              <a:ea typeface="+mj-ea"/>
              <a:cs typeface="+mj-cs"/>
            </a:endParaRPr>
          </a:p>
        </p:txBody>
      </p:sp>
      <p:sp>
        <p:nvSpPr>
          <p:cNvPr id="7" name="Title 6"/>
          <p:cNvSpPr>
            <a:spLocks noGrp="1"/>
          </p:cNvSpPr>
          <p:nvPr>
            <p:ph type="title"/>
          </p:nvPr>
        </p:nvSpPr>
        <p:spPr/>
        <p:txBody>
          <a:bodyPr>
            <a:normAutofit/>
          </a:bodyPr>
          <a:lstStyle/>
          <a:p>
            <a:pPr algn="l"/>
            <a:r>
              <a:rPr lang="en-ZA" sz="2500" dirty="0" smtClean="0">
                <a:solidFill>
                  <a:srgbClr val="00B0F0"/>
                </a:solidFill>
                <a:latin typeface="AkzidenzGrotesk" panose="02000806030000020004" pitchFamily="2" charset="0"/>
              </a:rPr>
              <a:t>CHANGING PRACTICE PROJECT</a:t>
            </a:r>
            <a:endParaRPr lang="en-ZA" sz="2500" dirty="0">
              <a:solidFill>
                <a:srgbClr val="00B0F0"/>
              </a:solidFill>
              <a:latin typeface="AkzidenzGrotesk" panose="02000806030000020004" pitchFamily="2" charset="0"/>
            </a:endParaRPr>
          </a:p>
        </p:txBody>
      </p:sp>
      <p:pic>
        <p:nvPicPr>
          <p:cNvPr id="8" name="Content Placeholder 7" descr="http://award.wordpress.hupu-labs.biz/wp-content/uploads/sites/2/2014/08/1-Catchment_tour-023.jpg"/>
          <p:cNvPicPr>
            <a:picLocks noGrp="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334138" y="1485515"/>
            <a:ext cx="4339922" cy="2735758"/>
          </a:xfrm>
          <a:prstGeom prst="rect">
            <a:avLst/>
          </a:prstGeom>
          <a:noFill/>
          <a:ln>
            <a:noFill/>
          </a:ln>
        </p:spPr>
      </p:pic>
      <p:sp>
        <p:nvSpPr>
          <p:cNvPr id="5" name="Rectangle 4"/>
          <p:cNvSpPr/>
          <p:nvPr/>
        </p:nvSpPr>
        <p:spPr>
          <a:xfrm>
            <a:off x="4722906" y="1376553"/>
            <a:ext cx="4012740" cy="3754874"/>
          </a:xfrm>
          <a:prstGeom prst="rect">
            <a:avLst/>
          </a:prstGeom>
        </p:spPr>
        <p:txBody>
          <a:bodyPr wrap="square">
            <a:spAutoFit/>
          </a:bodyPr>
          <a:lstStyle/>
          <a:p>
            <a:pPr marL="342900" lvl="0" indent="-342900">
              <a:spcAft>
                <a:spcPts val="0"/>
              </a:spcAft>
              <a:buFont typeface="Arial" panose="020B0604020202020204" pitchFamily="34" charset="0"/>
              <a:buChar char="•"/>
            </a:pPr>
            <a:r>
              <a:rPr lang="en-US" sz="14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What is happening? </a:t>
            </a:r>
            <a:r>
              <a:rPr lang="en-US" sz="1400" b="1" dirty="0">
                <a:solidFill>
                  <a:srgbClr val="FF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Spraying of pesticides on open agricultural land</a:t>
            </a:r>
            <a:endParaRPr lang="en-ZA" sz="1400" dirty="0">
              <a:solidFill>
                <a:srgbClr val="FF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spcAft>
                <a:spcPts val="0"/>
              </a:spcAft>
              <a:buFont typeface="Arial" panose="020B0604020202020204" pitchFamily="34" charset="0"/>
              <a:buChar char="•"/>
            </a:pPr>
            <a:r>
              <a:rPr lang="en-US" sz="14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If there are people in the photograph, who are the people, what are they doing?</a:t>
            </a:r>
            <a:endParaRPr lang="en-ZA" sz="14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spcAft>
                <a:spcPts val="0"/>
              </a:spcAft>
              <a:buFont typeface="Arial" panose="020B0604020202020204" pitchFamily="34" charset="0"/>
              <a:buChar char="•"/>
              <a:tabLst>
                <a:tab pos="457200" algn="l"/>
              </a:tabLst>
            </a:pPr>
            <a:r>
              <a:rPr lang="en-US" sz="14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How does this picture relate to your Change Project? </a:t>
            </a:r>
            <a:r>
              <a:rPr lang="en-US" sz="1400" b="1" dirty="0">
                <a:solidFill>
                  <a:srgbClr val="FF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Pesticides pollutes river water through agricultural runoff</a:t>
            </a:r>
            <a:r>
              <a:rPr lang="en-US" sz="1400" dirty="0">
                <a:solidFill>
                  <a:srgbClr val="FF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a:t>
            </a:r>
            <a:endParaRPr lang="en-ZA" sz="1400" dirty="0">
              <a:solidFill>
                <a:srgbClr val="FF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a:p>
            <a:pPr marL="342900" lvl="0" indent="-342900">
              <a:spcAft>
                <a:spcPts val="0"/>
              </a:spcAft>
              <a:buFont typeface="Arial" panose="020B0604020202020204" pitchFamily="34" charset="0"/>
              <a:buChar char="•"/>
              <a:tabLst>
                <a:tab pos="457200" algn="l"/>
              </a:tabLst>
            </a:pPr>
            <a:r>
              <a:rPr lang="en-US" sz="1400" dirty="0">
                <a:solidFill>
                  <a:srgbClr val="00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Does the picture represent a specific challenge you or others may face? What is this challenge? OR does it represent how you are responding to the challenge? If so, what is your response? </a:t>
            </a:r>
            <a:r>
              <a:rPr lang="en-US" sz="1400" b="1" dirty="0">
                <a:solidFill>
                  <a:srgbClr val="FF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It represents a challenge, agricultural runoff is a major problem, not only for the </a:t>
            </a:r>
            <a:r>
              <a:rPr lang="en-US" sz="1400" b="1" dirty="0" err="1">
                <a:solidFill>
                  <a:srgbClr val="FF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olifants</a:t>
            </a:r>
            <a:r>
              <a:rPr lang="en-US" sz="1400" b="1" dirty="0">
                <a:solidFill>
                  <a:srgbClr val="FF0000"/>
                </a:solidFill>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rPr>
              <a:t> catchment, but in any region of the world where agriculture is being practiced. Therefore, there is a need to move towards sustainable ways of practicing agriculture.</a:t>
            </a:r>
            <a:endParaRPr lang="en-ZA" sz="1400" dirty="0">
              <a:solidFill>
                <a:srgbClr val="FF0000"/>
              </a:solidFill>
              <a:effectLst/>
              <a:uFill>
                <a:solidFill>
                  <a:srgbClr val="000000"/>
                </a:solidFill>
              </a:uFill>
              <a:latin typeface="Times New Roman" panose="020206030504050203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4267163205"/>
      </p:ext>
    </p:extLst>
  </p:cSld>
  <p:clrMapOvr>
    <a:masterClrMapping/>
  </p:clrMapOvr>
  <p:timing>
    <p:tnLst>
      <p:par>
        <p:cTn id="1" dur="indefinite" restart="never" nodeType="tmRoot"/>
      </p:par>
    </p:tnLst>
  </p:timing>
</p:sld>
</file>

<file path=ppt/theme/theme1.xml><?xml version="1.0" encoding="utf-8"?>
<a:theme xmlns:a="http://schemas.openxmlformats.org/drawingml/2006/main" name="YWP ZA draft generic presentation_V122031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YWP ZA draft generic presentation_V1220315</Template>
  <TotalTime>3480</TotalTime>
  <Words>704</Words>
  <Application>Microsoft Office PowerPoint</Application>
  <PresentationFormat>On-screen Show (4:3)</PresentationFormat>
  <Paragraphs>54</Paragraphs>
  <Slides>13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Akzidenz Grotesk BE</vt:lpstr>
      <vt:lpstr>AkzidenzGrotesk</vt:lpstr>
      <vt:lpstr>Arial</vt:lpstr>
      <vt:lpstr>Calibri</vt:lpstr>
      <vt:lpstr>Cambria</vt:lpstr>
      <vt:lpstr>Times New Roman</vt:lpstr>
      <vt:lpstr>Wingdings</vt:lpstr>
      <vt:lpstr>YWP ZA draft generic presentation_V1220315</vt:lpstr>
      <vt:lpstr>PowerPoint Presentation</vt:lpstr>
      <vt:lpstr>PowerPoint Presentation</vt:lpstr>
      <vt:lpstr>PowerPoint Presentation</vt:lpstr>
      <vt:lpstr>Provincial Chapters </vt:lpstr>
      <vt:lpstr>Provincial Chapters </vt:lpstr>
      <vt:lpstr>CHANGING PRACTICE PROJECT</vt:lpstr>
      <vt:lpstr>CHANGING PRACTICE PROJECT</vt:lpstr>
      <vt:lpstr>THE OLIFANTS RIVER CATCHMENT</vt:lpstr>
      <vt:lpstr>CHANGING PRACTICE PROJECT</vt:lpstr>
      <vt:lpstr>CHANGING PRACTICE PROJECT</vt:lpstr>
      <vt:lpstr>CHANGING PRACTICE PROJECT</vt:lpstr>
      <vt:lpstr>PowerPoint Presentation</vt:lpstr>
      <vt:lpstr>STAY IN TOUCH</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dc:creator>
  <cp:lastModifiedBy>ivo agbor</cp:lastModifiedBy>
  <cp:revision>44</cp:revision>
  <dcterms:created xsi:type="dcterms:W3CDTF">2015-03-24T15:49:46Z</dcterms:created>
  <dcterms:modified xsi:type="dcterms:W3CDTF">2017-05-23T08:48:54Z</dcterms:modified>
</cp:coreProperties>
</file>